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5"/>
  </p:notesMasterIdLst>
  <p:sldIdLst>
    <p:sldId id="256" r:id="rId2"/>
    <p:sldId id="278" r:id="rId3"/>
    <p:sldId id="257" r:id="rId4"/>
    <p:sldId id="331" r:id="rId5"/>
    <p:sldId id="332" r:id="rId6"/>
    <p:sldId id="387" r:id="rId7"/>
    <p:sldId id="349" r:id="rId8"/>
    <p:sldId id="335" r:id="rId9"/>
    <p:sldId id="337" r:id="rId10"/>
    <p:sldId id="350" r:id="rId11"/>
    <p:sldId id="336" r:id="rId12"/>
    <p:sldId id="388" r:id="rId13"/>
    <p:sldId id="352" r:id="rId14"/>
    <p:sldId id="351" r:id="rId15"/>
    <p:sldId id="389" r:id="rId16"/>
    <p:sldId id="338" r:id="rId17"/>
    <p:sldId id="339" r:id="rId18"/>
    <p:sldId id="355" r:id="rId19"/>
    <p:sldId id="353" r:id="rId20"/>
    <p:sldId id="354" r:id="rId21"/>
    <p:sldId id="356" r:id="rId22"/>
    <p:sldId id="357" r:id="rId23"/>
    <p:sldId id="358" r:id="rId24"/>
    <p:sldId id="323" r:id="rId25"/>
    <p:sldId id="359" r:id="rId26"/>
    <p:sldId id="360" r:id="rId27"/>
    <p:sldId id="362" r:id="rId28"/>
    <p:sldId id="361" r:id="rId29"/>
    <p:sldId id="341" r:id="rId30"/>
    <p:sldId id="340" r:id="rId31"/>
    <p:sldId id="364" r:id="rId32"/>
    <p:sldId id="365" r:id="rId33"/>
    <p:sldId id="366" r:id="rId34"/>
    <p:sldId id="367" r:id="rId35"/>
    <p:sldId id="363" r:id="rId36"/>
    <p:sldId id="342" r:id="rId37"/>
    <p:sldId id="368" r:id="rId38"/>
    <p:sldId id="369" r:id="rId39"/>
    <p:sldId id="370" r:id="rId40"/>
    <p:sldId id="343" r:id="rId41"/>
    <p:sldId id="344" r:id="rId42"/>
    <p:sldId id="345" r:id="rId43"/>
    <p:sldId id="371" r:id="rId44"/>
    <p:sldId id="372" r:id="rId45"/>
    <p:sldId id="373" r:id="rId46"/>
    <p:sldId id="374" r:id="rId47"/>
    <p:sldId id="346" r:id="rId48"/>
    <p:sldId id="347" r:id="rId49"/>
    <p:sldId id="348" r:id="rId50"/>
    <p:sldId id="377" r:id="rId51"/>
    <p:sldId id="375" r:id="rId52"/>
    <p:sldId id="378" r:id="rId53"/>
    <p:sldId id="379" r:id="rId54"/>
    <p:sldId id="380" r:id="rId55"/>
    <p:sldId id="381" r:id="rId56"/>
    <p:sldId id="382" r:id="rId57"/>
    <p:sldId id="383" r:id="rId58"/>
    <p:sldId id="384" r:id="rId59"/>
    <p:sldId id="385" r:id="rId60"/>
    <p:sldId id="386" r:id="rId61"/>
    <p:sldId id="328" r:id="rId62"/>
    <p:sldId id="330" r:id="rId63"/>
    <p:sldId id="329"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A9141D-5D7B-4AE5-B6DA-B4BC6060CA73}">
          <p14:sldIdLst>
            <p14:sldId id="256"/>
            <p14:sldId id="278"/>
            <p14:sldId id="257"/>
          </p14:sldIdLst>
        </p14:section>
        <p14:section name="GIT-ting started" id="{4BD7EDC2-FBFB-4B44-B3C0-394738BE16DE}">
          <p14:sldIdLst>
            <p14:sldId id="331"/>
            <p14:sldId id="332"/>
            <p14:sldId id="387"/>
            <p14:sldId id="349"/>
            <p14:sldId id="335"/>
          </p14:sldIdLst>
        </p14:section>
        <p14:section name="Linear/Non-Linear" id="{C2FE0519-C3B0-49F4-885C-D8F8631B6253}">
          <p14:sldIdLst>
            <p14:sldId id="337"/>
            <p14:sldId id="350"/>
            <p14:sldId id="336"/>
            <p14:sldId id="388"/>
            <p14:sldId id="352"/>
            <p14:sldId id="351"/>
            <p14:sldId id="389"/>
          </p14:sldIdLst>
        </p14:section>
        <p14:section name="Scenario #1 - Rebase Loss?" id="{A52C63D6-E535-4209-9B9E-9D4D1EB3F012}">
          <p14:sldIdLst>
            <p14:sldId id="338"/>
            <p14:sldId id="339"/>
            <p14:sldId id="355"/>
          </p14:sldIdLst>
        </p14:section>
        <p14:section name="Demo" id="{911148FC-92D6-4E4F-B450-EAAB9AAE3928}">
          <p14:sldIdLst>
            <p14:sldId id="353"/>
            <p14:sldId id="354"/>
            <p14:sldId id="356"/>
            <p14:sldId id="357"/>
            <p14:sldId id="358"/>
            <p14:sldId id="323"/>
            <p14:sldId id="359"/>
            <p14:sldId id="360"/>
            <p14:sldId id="362"/>
            <p14:sldId id="361"/>
          </p14:sldIdLst>
        </p14:section>
        <p14:section name="Scenario #2 - Multiple Features Merged" id="{50D448BF-21D5-4A10-812F-D39457E02B78}">
          <p14:sldIdLst>
            <p14:sldId id="341"/>
            <p14:sldId id="340"/>
            <p14:sldId id="364"/>
            <p14:sldId id="365"/>
            <p14:sldId id="366"/>
            <p14:sldId id="367"/>
            <p14:sldId id="363"/>
          </p14:sldIdLst>
        </p14:section>
        <p14:section name="Demo" id="{45C54F6A-626C-43BA-B5C4-8F370C4ECE19}">
          <p14:sldIdLst>
            <p14:sldId id="342"/>
            <p14:sldId id="368"/>
            <p14:sldId id="369"/>
            <p14:sldId id="370"/>
          </p14:sldIdLst>
        </p14:section>
        <p14:section name="Scenario #3 - Commited Remote Main" id="{CBBED716-D4EA-4B4B-9D33-D51240CCCC85}">
          <p14:sldIdLst>
            <p14:sldId id="343"/>
            <p14:sldId id="344"/>
          </p14:sldIdLst>
        </p14:section>
        <p14:section name="Demo" id="{AB196CBB-858C-470E-A922-0C4D9E867400}">
          <p14:sldIdLst>
            <p14:sldId id="345"/>
            <p14:sldId id="371"/>
            <p14:sldId id="372"/>
            <p14:sldId id="373"/>
            <p14:sldId id="374"/>
          </p14:sldIdLst>
        </p14:section>
        <p14:section name="Scenario #4 - Secrets in my History" id="{B8605E17-96BD-499A-8766-DA4DFFA14955}">
          <p14:sldIdLst>
            <p14:sldId id="346"/>
            <p14:sldId id="347"/>
          </p14:sldIdLst>
        </p14:section>
        <p14:section name="Demo" id="{4338EE7D-0438-4F9C-BD5A-03E23CFC5BEA}">
          <p14:sldIdLst>
            <p14:sldId id="348"/>
            <p14:sldId id="377"/>
            <p14:sldId id="375"/>
            <p14:sldId id="378"/>
            <p14:sldId id="379"/>
            <p14:sldId id="380"/>
            <p14:sldId id="381"/>
            <p14:sldId id="382"/>
            <p14:sldId id="383"/>
            <p14:sldId id="384"/>
            <p14:sldId id="385"/>
            <p14:sldId id="386"/>
          </p14:sldIdLst>
        </p14:section>
        <p14:section name="Conclusion" id="{32CD27A0-5309-48BE-8171-00F60B04E7FE}">
          <p14:sldIdLst>
            <p14:sldId id="328"/>
            <p14:sldId id="330"/>
            <p14:sldId id="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6657" autoAdjust="0"/>
  </p:normalViewPr>
  <p:slideViewPr>
    <p:cSldViewPr snapToGrid="0">
      <p:cViewPr varScale="1">
        <p:scale>
          <a:sx n="74" d="100"/>
          <a:sy n="74" d="100"/>
        </p:scale>
        <p:origin x="112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E915F-729B-41B5-9E60-B75A98DB1B95}" type="datetimeFigureOut">
              <a:rPr lang="en-US" smtClean="0"/>
              <a:t>4/6/2023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2E9449-D161-4234-AF44-56BC19BD5257}" type="slidenum">
              <a:rPr lang="en-US" smtClean="0"/>
              <a:t>‹#›</a:t>
            </a:fld>
            <a:endParaRPr lang="en-US"/>
          </a:p>
        </p:txBody>
      </p:sp>
    </p:spTree>
    <p:extLst>
      <p:ext uri="{BB962C8B-B14F-4D97-AF65-F5344CB8AC3E}">
        <p14:creationId xmlns:p14="http://schemas.microsoft.com/office/powerpoint/2010/main" val="549852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the talk</a:t>
            </a:r>
          </a:p>
          <a:p>
            <a:endParaRPr lang="en-US" dirty="0"/>
          </a:p>
          <a:p>
            <a:r>
              <a:rPr lang="en-US" dirty="0"/>
              <a:t>Have working “forks” of all of the demo repos:</a:t>
            </a:r>
          </a:p>
          <a:p>
            <a:endParaRPr lang="en-US" dirty="0"/>
          </a:p>
          <a:p>
            <a:r>
              <a:rPr lang="en-US" dirty="0"/>
              <a:t>-</a:t>
            </a:r>
          </a:p>
          <a:p>
            <a:r>
              <a:rPr lang="en-US" dirty="0"/>
              <a:t>-</a:t>
            </a:r>
          </a:p>
          <a:p>
            <a:r>
              <a:rPr lang="en-US" dirty="0"/>
              <a:t>-</a:t>
            </a:r>
          </a:p>
          <a:p>
            <a:r>
              <a:rPr lang="en-US" dirty="0"/>
              <a:t>-</a:t>
            </a:r>
          </a:p>
        </p:txBody>
      </p:sp>
      <p:sp>
        <p:nvSpPr>
          <p:cNvPr id="4" name="Slide Number Placeholder 3"/>
          <p:cNvSpPr>
            <a:spLocks noGrp="1"/>
          </p:cNvSpPr>
          <p:nvPr>
            <p:ph type="sldNum" sz="quarter" idx="5"/>
          </p:nvPr>
        </p:nvSpPr>
        <p:spPr/>
        <p:txBody>
          <a:bodyPr/>
          <a:lstStyle/>
          <a:p>
            <a:fld id="{8C2E9449-D161-4234-AF44-56BC19BD5257}" type="slidenum">
              <a:rPr lang="en-US" smtClean="0"/>
              <a:t>1</a:t>
            </a:fld>
            <a:endParaRPr lang="en-US"/>
          </a:p>
        </p:txBody>
      </p:sp>
    </p:spTree>
    <p:extLst>
      <p:ext uri="{BB962C8B-B14F-4D97-AF65-F5344CB8AC3E}">
        <p14:creationId xmlns:p14="http://schemas.microsoft.com/office/powerpoint/2010/main" val="3493370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12</a:t>
            </a:fld>
            <a:endParaRPr lang="en-US"/>
          </a:p>
        </p:txBody>
      </p:sp>
    </p:spTree>
    <p:extLst>
      <p:ext uri="{BB962C8B-B14F-4D97-AF65-F5344CB8AC3E}">
        <p14:creationId xmlns:p14="http://schemas.microsoft.com/office/powerpoint/2010/main" val="724346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Counter points</a:t>
            </a:r>
          </a:p>
          <a:p>
            <a:endParaRPr lang="en-US" dirty="0"/>
          </a:p>
          <a:p>
            <a:r>
              <a:rPr lang="en-US" dirty="0"/>
              <a:t>Any branching but long-running branches are PAINFUL to use so it causes your team to keep their branches short-lived or updated regularly</a:t>
            </a:r>
          </a:p>
          <a:p>
            <a:r>
              <a:rPr lang="en-US" dirty="0"/>
              <a:t>Linear commits leads to the need to rewrite history and force commits</a:t>
            </a:r>
          </a:p>
          <a:p>
            <a:r>
              <a:rPr lang="en-US" dirty="0"/>
              <a:t>Typically this approach is harder and more scary for inexperienced and new to GIT developers</a:t>
            </a:r>
          </a:p>
          <a:p>
            <a:endParaRPr lang="en-US" dirty="0"/>
          </a:p>
          <a:p>
            <a:r>
              <a:rPr lang="en-US" dirty="0"/>
              <a:t>https://onlywei.github.io/explain-git-with-d3/#zen</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13</a:t>
            </a:fld>
            <a:endParaRPr lang="en-US"/>
          </a:p>
        </p:txBody>
      </p:sp>
    </p:spTree>
    <p:extLst>
      <p:ext uri="{BB962C8B-B14F-4D97-AF65-F5344CB8AC3E}">
        <p14:creationId xmlns:p14="http://schemas.microsoft.com/office/powerpoint/2010/main" val="440285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Mention/point to the orphaned commits</a:t>
            </a:r>
          </a:p>
        </p:txBody>
      </p:sp>
      <p:sp>
        <p:nvSpPr>
          <p:cNvPr id="4" name="Slide Number Placeholder 3"/>
          <p:cNvSpPr>
            <a:spLocks noGrp="1"/>
          </p:cNvSpPr>
          <p:nvPr>
            <p:ph type="sldNum" sz="quarter" idx="5"/>
          </p:nvPr>
        </p:nvSpPr>
        <p:spPr/>
        <p:txBody>
          <a:bodyPr/>
          <a:lstStyle/>
          <a:p>
            <a:fld id="{8C2E9449-D161-4234-AF44-56BC19BD5257}" type="slidenum">
              <a:rPr lang="en-US" smtClean="0"/>
              <a:t>14</a:t>
            </a:fld>
            <a:endParaRPr lang="en-US"/>
          </a:p>
        </p:txBody>
      </p:sp>
    </p:spTree>
    <p:extLst>
      <p:ext uri="{BB962C8B-B14F-4D97-AF65-F5344CB8AC3E}">
        <p14:creationId xmlns:p14="http://schemas.microsoft.com/office/powerpoint/2010/main" val="3087763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Mention/point to the orphaned commits</a:t>
            </a:r>
          </a:p>
        </p:txBody>
      </p:sp>
      <p:sp>
        <p:nvSpPr>
          <p:cNvPr id="4" name="Slide Number Placeholder 3"/>
          <p:cNvSpPr>
            <a:spLocks noGrp="1"/>
          </p:cNvSpPr>
          <p:nvPr>
            <p:ph type="sldNum" sz="quarter" idx="5"/>
          </p:nvPr>
        </p:nvSpPr>
        <p:spPr/>
        <p:txBody>
          <a:bodyPr/>
          <a:lstStyle/>
          <a:p>
            <a:fld id="{8C2E9449-D161-4234-AF44-56BC19BD5257}" type="slidenum">
              <a:rPr lang="en-US" smtClean="0"/>
              <a:t>15</a:t>
            </a:fld>
            <a:endParaRPr lang="en-US"/>
          </a:p>
        </p:txBody>
      </p:sp>
    </p:spTree>
    <p:extLst>
      <p:ext uri="{BB962C8B-B14F-4D97-AF65-F5344CB8AC3E}">
        <p14:creationId xmlns:p14="http://schemas.microsoft.com/office/powerpoint/2010/main" val="764565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rebase demo earlier was a bit contrived, in the real world it can look/feel like you’ve lost work, especially when there is a commit rewrite with conflict.</a:t>
            </a:r>
          </a:p>
        </p:txBody>
      </p:sp>
      <p:sp>
        <p:nvSpPr>
          <p:cNvPr id="4" name="Slide Number Placeholder 3"/>
          <p:cNvSpPr>
            <a:spLocks noGrp="1"/>
          </p:cNvSpPr>
          <p:nvPr>
            <p:ph type="sldNum" sz="quarter" idx="5"/>
          </p:nvPr>
        </p:nvSpPr>
        <p:spPr/>
        <p:txBody>
          <a:bodyPr/>
          <a:lstStyle/>
          <a:p>
            <a:fld id="{8C2E9449-D161-4234-AF44-56BC19BD5257}" type="slidenum">
              <a:rPr lang="en-US" smtClean="0"/>
              <a:t>16</a:t>
            </a:fld>
            <a:endParaRPr lang="en-US"/>
          </a:p>
        </p:txBody>
      </p:sp>
    </p:spTree>
    <p:extLst>
      <p:ext uri="{BB962C8B-B14F-4D97-AF65-F5344CB8AC3E}">
        <p14:creationId xmlns:p14="http://schemas.microsoft.com/office/powerpoint/2010/main" val="4174549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18</a:t>
            </a:fld>
            <a:endParaRPr lang="en-US"/>
          </a:p>
        </p:txBody>
      </p:sp>
    </p:spTree>
    <p:extLst>
      <p:ext uri="{BB962C8B-B14F-4D97-AF65-F5344CB8AC3E}">
        <p14:creationId xmlns:p14="http://schemas.microsoft.com/office/powerpoint/2010/main" val="2278247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this live if time;</a:t>
            </a:r>
          </a:p>
          <a:p>
            <a:r>
              <a:rPr lang="en-US" dirty="0"/>
              <a:t>If no time, just cover slides</a:t>
            </a:r>
          </a:p>
          <a:p>
            <a:r>
              <a:rPr lang="en-US" dirty="0"/>
              <a:t>Perhaps do both?</a:t>
            </a:r>
          </a:p>
        </p:txBody>
      </p:sp>
      <p:sp>
        <p:nvSpPr>
          <p:cNvPr id="4" name="Slide Number Placeholder 3"/>
          <p:cNvSpPr>
            <a:spLocks noGrp="1"/>
          </p:cNvSpPr>
          <p:nvPr>
            <p:ph type="sldNum" sz="quarter" idx="5"/>
          </p:nvPr>
        </p:nvSpPr>
        <p:spPr/>
        <p:txBody>
          <a:bodyPr/>
          <a:lstStyle/>
          <a:p>
            <a:fld id="{8C2E9449-D161-4234-AF44-56BC19BD5257}" type="slidenum">
              <a:rPr lang="en-US" smtClean="0"/>
              <a:t>19</a:t>
            </a:fld>
            <a:endParaRPr lang="en-US"/>
          </a:p>
        </p:txBody>
      </p:sp>
    </p:spTree>
    <p:extLst>
      <p:ext uri="{BB962C8B-B14F-4D97-AF65-F5344CB8AC3E}">
        <p14:creationId xmlns:p14="http://schemas.microsoft.com/office/powerpoint/2010/main" val="421180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20</a:t>
            </a:fld>
            <a:endParaRPr lang="en-US"/>
          </a:p>
        </p:txBody>
      </p:sp>
    </p:spTree>
    <p:extLst>
      <p:ext uri="{BB962C8B-B14F-4D97-AF65-F5344CB8AC3E}">
        <p14:creationId xmlns:p14="http://schemas.microsoft.com/office/powerpoint/2010/main" val="3758779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23</a:t>
            </a:fld>
            <a:endParaRPr lang="en-US"/>
          </a:p>
        </p:txBody>
      </p:sp>
    </p:spTree>
    <p:extLst>
      <p:ext uri="{BB962C8B-B14F-4D97-AF65-F5344CB8AC3E}">
        <p14:creationId xmlns:p14="http://schemas.microsoft.com/office/powerpoint/2010/main" val="178048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a:t>
            </a:r>
          </a:p>
        </p:txBody>
      </p:sp>
      <p:sp>
        <p:nvSpPr>
          <p:cNvPr id="4" name="Slide Number Placeholder 3"/>
          <p:cNvSpPr>
            <a:spLocks noGrp="1"/>
          </p:cNvSpPr>
          <p:nvPr>
            <p:ph type="sldNum" sz="quarter" idx="5"/>
          </p:nvPr>
        </p:nvSpPr>
        <p:spPr/>
        <p:txBody>
          <a:bodyPr/>
          <a:lstStyle/>
          <a:p>
            <a:fld id="{8C2E9449-D161-4234-AF44-56BC19BD5257}" type="slidenum">
              <a:rPr lang="en-US" smtClean="0"/>
              <a:t>24</a:t>
            </a:fld>
            <a:endParaRPr lang="en-US"/>
          </a:p>
        </p:txBody>
      </p:sp>
    </p:spTree>
    <p:extLst>
      <p:ext uri="{BB962C8B-B14F-4D97-AF65-F5344CB8AC3E}">
        <p14:creationId xmlns:p14="http://schemas.microsoft.com/office/powerpoint/2010/main" val="456621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and I’ll be your presenter for today.  </a:t>
            </a:r>
          </a:p>
          <a:p>
            <a:br>
              <a:rPr lang="en-US" dirty="0"/>
            </a:br>
            <a:r>
              <a:rPr lang="en-US" dirty="0"/>
              <a:t>I’ve been working in </a:t>
            </a:r>
            <a:r>
              <a:rPr lang="en-US" dirty="0" err="1"/>
              <a:t>.Net</a:t>
            </a:r>
            <a:r>
              <a:rPr lang="en-US" dirty="0"/>
              <a:t> since it was released to beta in 2001, and have been in various web development positions throughout my career, working with all the tech stacks along the way, including </a:t>
            </a:r>
            <a:r>
              <a:rPr lang="en-US" dirty="0" err="1"/>
              <a:t>ASP.Net</a:t>
            </a:r>
            <a:r>
              <a:rPr lang="en-US" dirty="0"/>
              <a:t> 1 and 2 Webforms, MVC, and am now looking into </a:t>
            </a:r>
            <a:r>
              <a:rPr lang="en-US" dirty="0" err="1"/>
              <a:t>Blazor</a:t>
            </a:r>
            <a:r>
              <a:rPr lang="en-US" dirty="0"/>
              <a:t> and Razor pages as </a:t>
            </a:r>
            <a:r>
              <a:rPr lang="en-US" dirty="0" err="1"/>
              <a:t>.Net</a:t>
            </a:r>
            <a:r>
              <a:rPr lang="en-US" dirty="0"/>
              <a:t> is evolving.</a:t>
            </a:r>
          </a:p>
          <a:p>
            <a:endParaRPr lang="en-US" dirty="0"/>
          </a:p>
          <a:p>
            <a:r>
              <a:rPr lang="en-US" dirty="0"/>
              <a:t>In addition to developing web solutions for many different companies, I have also been teaching in the Computer Science department at Franklin University since 2010 and have been developing training courses since about 2013.</a:t>
            </a:r>
          </a:p>
          <a:p>
            <a:endParaRPr lang="en-US" dirty="0"/>
          </a:p>
          <a:p>
            <a:r>
              <a:rPr lang="en-US" dirty="0"/>
              <a:t>I hold a bachelors in CS from Iowa State and an MS in Computer Information Systems from the </a:t>
            </a:r>
            <a:r>
              <a:rPr lang="en-US" dirty="0" err="1"/>
              <a:t>UoP</a:t>
            </a:r>
            <a:r>
              <a:rPr lang="en-US" dirty="0"/>
              <a:t>.  I also have a number of Microsoft certifications that I’ve been earning since 2003 and recently published my first book: Practical Entity Framework with </a:t>
            </a:r>
            <a:r>
              <a:rPr lang="en-US" dirty="0" err="1"/>
              <a:t>APress</a:t>
            </a:r>
            <a:r>
              <a:rPr lang="en-US" dirty="0"/>
              <a:t> (with a second edition for .Net5/EFCore5 currently in progress)</a:t>
            </a:r>
          </a:p>
          <a:p>
            <a:endParaRPr lang="en-US" dirty="0"/>
          </a:p>
          <a:p>
            <a:r>
              <a:rPr lang="en-US" dirty="0"/>
              <a:t>Please follow me for updates and communication on twitter or Linked In.</a:t>
            </a:r>
            <a:br>
              <a:rPr lang="en-US" dirty="0"/>
            </a:br>
            <a:r>
              <a:rPr lang="en-US" dirty="0"/>
              <a:t>Twitter: blgorman</a:t>
            </a:r>
          </a:p>
          <a:p>
            <a:r>
              <a:rPr lang="en-US" dirty="0"/>
              <a:t>LinkedIn: </a:t>
            </a:r>
            <a:r>
              <a:rPr lang="en-US" dirty="0" err="1"/>
              <a:t>brianlgorman</a:t>
            </a:r>
            <a:endParaRPr lang="en-US" dirty="0"/>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2</a:t>
            </a:fld>
            <a:endParaRPr lang="en-US"/>
          </a:p>
        </p:txBody>
      </p:sp>
    </p:spTree>
    <p:extLst>
      <p:ext uri="{BB962C8B-B14F-4D97-AF65-F5344CB8AC3E}">
        <p14:creationId xmlns:p14="http://schemas.microsoft.com/office/powerpoint/2010/main" val="768980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have been nice to show the graph log </a:t>
            </a:r>
            <a:r>
              <a:rPr lang="en-US" dirty="0" err="1"/>
              <a:t>oneline</a:t>
            </a:r>
            <a:r>
              <a:rPr lang="en-US" dirty="0"/>
              <a:t> to show that orphaned commits are not present in the tree</a:t>
            </a:r>
          </a:p>
        </p:txBody>
      </p:sp>
      <p:sp>
        <p:nvSpPr>
          <p:cNvPr id="4" name="Slide Number Placeholder 3"/>
          <p:cNvSpPr>
            <a:spLocks noGrp="1"/>
          </p:cNvSpPr>
          <p:nvPr>
            <p:ph type="sldNum" sz="quarter" idx="5"/>
          </p:nvPr>
        </p:nvSpPr>
        <p:spPr/>
        <p:txBody>
          <a:bodyPr/>
          <a:lstStyle/>
          <a:p>
            <a:fld id="{8C2E9449-D161-4234-AF44-56BC19BD5257}" type="slidenum">
              <a:rPr lang="en-US" smtClean="0"/>
              <a:t>25</a:t>
            </a:fld>
            <a:endParaRPr lang="en-US"/>
          </a:p>
        </p:txBody>
      </p:sp>
    </p:spTree>
    <p:extLst>
      <p:ext uri="{BB962C8B-B14F-4D97-AF65-F5344CB8AC3E}">
        <p14:creationId xmlns:p14="http://schemas.microsoft.com/office/powerpoint/2010/main" val="519437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situation is easy enough to happen in daily life. Your team and another team or you and another developer are working in parallel on features that need to go to production.  Both of your features made it through code review and were merged into the main/feature branch ready to be promoted to production.  When it’s getting close, suddenly feature A is no longer required, or feature B is no longer desired.  Either way, only one of the features should go to production.</a:t>
            </a:r>
          </a:p>
          <a:p>
            <a:endParaRPr lang="en-US" dirty="0"/>
          </a:p>
          <a:p>
            <a:r>
              <a:rPr lang="en-US" dirty="0"/>
              <a:t>Depending on if you need to keep your feature code (likely), you will want to create a branch that has the commits for that feature (likely you can just make a branch from main and reset to the commits or you can reset before all the commits and pick the feature commits you want to keep.  Either way, you can save the feature that didn’t go and rewrite your feature branch history so that it only contains your commits</a:t>
            </a:r>
          </a:p>
        </p:txBody>
      </p:sp>
      <p:sp>
        <p:nvSpPr>
          <p:cNvPr id="4" name="Slide Number Placeholder 3"/>
          <p:cNvSpPr>
            <a:spLocks noGrp="1"/>
          </p:cNvSpPr>
          <p:nvPr>
            <p:ph type="sldNum" sz="quarter" idx="5"/>
          </p:nvPr>
        </p:nvSpPr>
        <p:spPr/>
        <p:txBody>
          <a:bodyPr/>
          <a:lstStyle/>
          <a:p>
            <a:fld id="{8C2E9449-D161-4234-AF44-56BC19BD5257}" type="slidenum">
              <a:rPr lang="en-US" smtClean="0"/>
              <a:t>30</a:t>
            </a:fld>
            <a:endParaRPr lang="en-US"/>
          </a:p>
        </p:txBody>
      </p:sp>
    </p:spTree>
    <p:extLst>
      <p:ext uri="{BB962C8B-B14F-4D97-AF65-F5344CB8AC3E}">
        <p14:creationId xmlns:p14="http://schemas.microsoft.com/office/powerpoint/2010/main" val="3773993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completes the setup to get to the state where only the first two commits need to be kept</a:t>
            </a:r>
          </a:p>
          <a:p>
            <a:endParaRPr lang="en-US" dirty="0"/>
          </a:p>
          <a:p>
            <a:r>
              <a:rPr lang="en-US" dirty="0"/>
              <a:t>Notes:</a:t>
            </a:r>
            <a:br>
              <a:rPr lang="en-US" dirty="0"/>
            </a:br>
            <a:r>
              <a:rPr lang="en-US" dirty="0"/>
              <a:t>You’ll have to discern in the real world.  Use the ‘git diff’ command to find the changes from commit to commit to see which one has the changes you want.</a:t>
            </a:r>
          </a:p>
        </p:txBody>
      </p:sp>
      <p:sp>
        <p:nvSpPr>
          <p:cNvPr id="4" name="Slide Number Placeholder 3"/>
          <p:cNvSpPr>
            <a:spLocks noGrp="1"/>
          </p:cNvSpPr>
          <p:nvPr>
            <p:ph type="sldNum" sz="quarter" idx="5"/>
          </p:nvPr>
        </p:nvSpPr>
        <p:spPr/>
        <p:txBody>
          <a:bodyPr/>
          <a:lstStyle/>
          <a:p>
            <a:fld id="{8C2E9449-D161-4234-AF44-56BC19BD5257}" type="slidenum">
              <a:rPr lang="en-US" smtClean="0"/>
              <a:t>34</a:t>
            </a:fld>
            <a:endParaRPr lang="en-US"/>
          </a:p>
        </p:txBody>
      </p:sp>
    </p:spTree>
    <p:extLst>
      <p:ext uri="{BB962C8B-B14F-4D97-AF65-F5344CB8AC3E}">
        <p14:creationId xmlns:p14="http://schemas.microsoft.com/office/powerpoint/2010/main" val="4032098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moved forward independent of the activity.  I called it out because it might cause a question “why isn’t it based on main?”</a:t>
            </a:r>
          </a:p>
        </p:txBody>
      </p:sp>
      <p:sp>
        <p:nvSpPr>
          <p:cNvPr id="4" name="Slide Number Placeholder 3"/>
          <p:cNvSpPr>
            <a:spLocks noGrp="1"/>
          </p:cNvSpPr>
          <p:nvPr>
            <p:ph type="sldNum" sz="quarter" idx="5"/>
          </p:nvPr>
        </p:nvSpPr>
        <p:spPr/>
        <p:txBody>
          <a:bodyPr/>
          <a:lstStyle/>
          <a:p>
            <a:fld id="{8C2E9449-D161-4234-AF44-56BC19BD5257}" type="slidenum">
              <a:rPr lang="en-US" smtClean="0"/>
              <a:t>35</a:t>
            </a:fld>
            <a:endParaRPr lang="en-US"/>
          </a:p>
        </p:txBody>
      </p:sp>
    </p:spTree>
    <p:extLst>
      <p:ext uri="{BB962C8B-B14F-4D97-AF65-F5344CB8AC3E}">
        <p14:creationId xmlns:p14="http://schemas.microsoft.com/office/powerpoint/2010/main" val="1183362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a:t>
            </a:r>
          </a:p>
        </p:txBody>
      </p:sp>
      <p:sp>
        <p:nvSpPr>
          <p:cNvPr id="4" name="Slide Number Placeholder 3"/>
          <p:cNvSpPr>
            <a:spLocks noGrp="1"/>
          </p:cNvSpPr>
          <p:nvPr>
            <p:ph type="sldNum" sz="quarter" idx="5"/>
          </p:nvPr>
        </p:nvSpPr>
        <p:spPr/>
        <p:txBody>
          <a:bodyPr/>
          <a:lstStyle/>
          <a:p>
            <a:fld id="{8C2E9449-D161-4234-AF44-56BC19BD5257}" type="slidenum">
              <a:rPr lang="en-US" smtClean="0"/>
              <a:t>36</a:t>
            </a:fld>
            <a:endParaRPr lang="en-US"/>
          </a:p>
        </p:txBody>
      </p:sp>
    </p:spTree>
    <p:extLst>
      <p:ext uri="{BB962C8B-B14F-4D97-AF65-F5344CB8AC3E}">
        <p14:creationId xmlns:p14="http://schemas.microsoft.com/office/powerpoint/2010/main" val="3646867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up as the first time, but this time you want to keep top two instead of bottom two</a:t>
            </a:r>
          </a:p>
          <a:p>
            <a:endParaRPr lang="en-US" dirty="0"/>
          </a:p>
          <a:p>
            <a:r>
              <a:rPr lang="en-US" dirty="0"/>
              <a:t>git switch -c </a:t>
            </a:r>
            <a:r>
              <a:rPr lang="en-US" dirty="0" err="1"/>
              <a:t>bothfeaturesbackup</a:t>
            </a:r>
            <a:endParaRPr lang="en-US" dirty="0"/>
          </a:p>
          <a:p>
            <a:r>
              <a:rPr lang="en-US" dirty="0"/>
              <a:t>git push -u origin </a:t>
            </a:r>
            <a:r>
              <a:rPr lang="en-US" dirty="0" err="1"/>
              <a:t>bothfeaturesbackup</a:t>
            </a:r>
            <a:endParaRPr lang="en-US" dirty="0"/>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37</a:t>
            </a:fld>
            <a:endParaRPr lang="en-US"/>
          </a:p>
        </p:txBody>
      </p:sp>
    </p:spTree>
    <p:extLst>
      <p:ext uri="{BB962C8B-B14F-4D97-AF65-F5344CB8AC3E}">
        <p14:creationId xmlns:p14="http://schemas.microsoft.com/office/powerpoint/2010/main" val="200089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switch </a:t>
            </a:r>
            <a:r>
              <a:rPr lang="en-US" dirty="0" err="1"/>
              <a:t>multiplfeatures-keeplatterfeature</a:t>
            </a:r>
            <a:endParaRPr lang="en-US" dirty="0"/>
          </a:p>
          <a:p>
            <a:r>
              <a:rPr lang="en-US" dirty="0"/>
              <a:t>git reset --hard 2c411ce</a:t>
            </a:r>
          </a:p>
          <a:p>
            <a:r>
              <a:rPr lang="en-US" dirty="0"/>
              <a:t>git cherry-pick b45102b</a:t>
            </a:r>
          </a:p>
          <a:p>
            <a:r>
              <a:rPr lang="en-US" dirty="0"/>
              <a:t>git cherry-pick 8d9daa4</a:t>
            </a:r>
          </a:p>
          <a:p>
            <a:r>
              <a:rPr lang="en-US" dirty="0"/>
              <a:t>git push --force-with-lease</a:t>
            </a:r>
          </a:p>
          <a:p>
            <a:endParaRPr lang="en-US" dirty="0"/>
          </a:p>
          <a:p>
            <a:r>
              <a:rPr lang="en-US" dirty="0"/>
              <a:t>**NOTE**: You can pick both commits at the same time if you want to see why it’s confusing during rebase</a:t>
            </a:r>
          </a:p>
          <a:p>
            <a:endParaRPr lang="en-US" dirty="0"/>
          </a:p>
          <a:p>
            <a:r>
              <a:rPr lang="en-US" dirty="0"/>
              <a:t>Also note: You will need to replace commit ids with the SHA from your own repo. These commands will not just work as-is in your repo as those commits don’t exist</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38</a:t>
            </a:fld>
            <a:endParaRPr lang="en-US"/>
          </a:p>
        </p:txBody>
      </p:sp>
    </p:spTree>
    <p:extLst>
      <p:ext uri="{BB962C8B-B14F-4D97-AF65-F5344CB8AC3E}">
        <p14:creationId xmlns:p14="http://schemas.microsoft.com/office/powerpoint/2010/main" val="2578492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switch </a:t>
            </a:r>
            <a:r>
              <a:rPr lang="en-US" dirty="0" err="1"/>
              <a:t>bothfeaturesbackedup</a:t>
            </a:r>
            <a:endParaRPr lang="en-US" dirty="0"/>
          </a:p>
          <a:p>
            <a:r>
              <a:rPr lang="en-US" dirty="0"/>
              <a:t>git reset --hard 55d891f</a:t>
            </a:r>
          </a:p>
          <a:p>
            <a:r>
              <a:rPr lang="en-US" dirty="0"/>
              <a:t>git push --force-with-lease</a:t>
            </a:r>
          </a:p>
          <a:p>
            <a:endParaRPr lang="en-US" dirty="0"/>
          </a:p>
          <a:p>
            <a:r>
              <a:rPr lang="en-US" dirty="0"/>
              <a:t>**Note:** the commit id is the last good commit for feature 1 that you want to keep for future development</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39</a:t>
            </a:fld>
            <a:endParaRPr lang="en-US"/>
          </a:p>
        </p:txBody>
      </p:sp>
    </p:spTree>
    <p:extLst>
      <p:ext uri="{BB962C8B-B14F-4D97-AF65-F5344CB8AC3E}">
        <p14:creationId xmlns:p14="http://schemas.microsoft.com/office/powerpoint/2010/main" val="1581089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fix is actually very easy to do.  If you want the commit gone from main forever and nobody else has pulled the latest main branch, you can just create a branch, pick your commit to it, reset main and force push main</a:t>
            </a:r>
          </a:p>
          <a:p>
            <a:endParaRPr lang="en-US" dirty="0"/>
          </a:p>
          <a:p>
            <a:r>
              <a:rPr lang="en-US" dirty="0"/>
              <a:t>Or</a:t>
            </a:r>
          </a:p>
          <a:p>
            <a:endParaRPr lang="en-US" dirty="0"/>
          </a:p>
          <a:p>
            <a:r>
              <a:rPr lang="en-US" dirty="0"/>
              <a:t>If you need to keep history, just revert the change.  Nothing will be harmed and the commit will be undone</a:t>
            </a:r>
          </a:p>
          <a:p>
            <a:endParaRPr lang="en-US" dirty="0"/>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41</a:t>
            </a:fld>
            <a:endParaRPr lang="en-US"/>
          </a:p>
        </p:txBody>
      </p:sp>
    </p:spTree>
    <p:extLst>
      <p:ext uri="{BB962C8B-B14F-4D97-AF65-F5344CB8AC3E}">
        <p14:creationId xmlns:p14="http://schemas.microsoft.com/office/powerpoint/2010/main" val="832813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a:t>
            </a:r>
          </a:p>
        </p:txBody>
      </p:sp>
      <p:sp>
        <p:nvSpPr>
          <p:cNvPr id="4" name="Slide Number Placeholder 3"/>
          <p:cNvSpPr>
            <a:spLocks noGrp="1"/>
          </p:cNvSpPr>
          <p:nvPr>
            <p:ph type="sldNum" sz="quarter" idx="5"/>
          </p:nvPr>
        </p:nvSpPr>
        <p:spPr/>
        <p:txBody>
          <a:bodyPr/>
          <a:lstStyle/>
          <a:p>
            <a:fld id="{8C2E9449-D161-4234-AF44-56BC19BD5257}" type="slidenum">
              <a:rPr lang="en-US" smtClean="0"/>
              <a:t>42</a:t>
            </a:fld>
            <a:endParaRPr lang="en-US"/>
          </a:p>
        </p:txBody>
      </p:sp>
    </p:spTree>
    <p:extLst>
      <p:ext uri="{BB962C8B-B14F-4D97-AF65-F5344CB8AC3E}">
        <p14:creationId xmlns:p14="http://schemas.microsoft.com/office/powerpoint/2010/main" val="3097342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a:t>
            </a:fld>
            <a:endParaRPr lang="en-US"/>
          </a:p>
        </p:txBody>
      </p:sp>
    </p:spTree>
    <p:extLst>
      <p:ext uri="{BB962C8B-B14F-4D97-AF65-F5344CB8AC3E}">
        <p14:creationId xmlns:p14="http://schemas.microsoft.com/office/powerpoint/2010/main" val="1085726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branch </a:t>
            </a:r>
            <a:r>
              <a:rPr lang="en-US" dirty="0" err="1"/>
              <a:t>myfeature</a:t>
            </a:r>
            <a:endParaRPr lang="en-US" dirty="0"/>
          </a:p>
          <a:p>
            <a:endParaRPr lang="en-US" dirty="0"/>
          </a:p>
          <a:p>
            <a:r>
              <a:rPr lang="en-US" dirty="0"/>
              <a:t>Make some commits</a:t>
            </a:r>
          </a:p>
          <a:p>
            <a:endParaRPr lang="en-US" dirty="0"/>
          </a:p>
          <a:p>
            <a:r>
              <a:rPr lang="en-US" dirty="0"/>
              <a:t>git push</a:t>
            </a:r>
          </a:p>
          <a:p>
            <a:endParaRPr lang="en-US" dirty="0"/>
          </a:p>
          <a:p>
            <a:r>
              <a:rPr lang="en-US" dirty="0" err="1"/>
              <a:t>Ooops</a:t>
            </a:r>
            <a:endParaRPr lang="en-US" dirty="0"/>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43</a:t>
            </a:fld>
            <a:endParaRPr lang="en-US"/>
          </a:p>
        </p:txBody>
      </p:sp>
    </p:spTree>
    <p:extLst>
      <p:ext uri="{BB962C8B-B14F-4D97-AF65-F5344CB8AC3E}">
        <p14:creationId xmlns:p14="http://schemas.microsoft.com/office/powerpoint/2010/main" val="2189986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switch </a:t>
            </a:r>
            <a:r>
              <a:rPr lang="en-US" dirty="0" err="1"/>
              <a:t>myfeature</a:t>
            </a:r>
            <a:endParaRPr lang="en-US" dirty="0"/>
          </a:p>
          <a:p>
            <a:r>
              <a:rPr lang="en-US" dirty="0"/>
              <a:t>git cherry-pick 5f43473</a:t>
            </a:r>
          </a:p>
          <a:p>
            <a:r>
              <a:rPr lang="en-US" dirty="0"/>
              <a:t>git cherry-pick d0a9145</a:t>
            </a:r>
          </a:p>
        </p:txBody>
      </p:sp>
      <p:sp>
        <p:nvSpPr>
          <p:cNvPr id="4" name="Slide Number Placeholder 3"/>
          <p:cNvSpPr>
            <a:spLocks noGrp="1"/>
          </p:cNvSpPr>
          <p:nvPr>
            <p:ph type="sldNum" sz="quarter" idx="5"/>
          </p:nvPr>
        </p:nvSpPr>
        <p:spPr/>
        <p:txBody>
          <a:bodyPr/>
          <a:lstStyle/>
          <a:p>
            <a:fld id="{8C2E9449-D161-4234-AF44-56BC19BD5257}" type="slidenum">
              <a:rPr lang="en-US" smtClean="0"/>
              <a:t>44</a:t>
            </a:fld>
            <a:endParaRPr lang="en-US"/>
          </a:p>
        </p:txBody>
      </p:sp>
    </p:spTree>
    <p:extLst>
      <p:ext uri="{BB962C8B-B14F-4D97-AF65-F5344CB8AC3E}">
        <p14:creationId xmlns:p14="http://schemas.microsoft.com/office/powerpoint/2010/main" val="3008491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switch main</a:t>
            </a:r>
          </a:p>
          <a:p>
            <a:r>
              <a:rPr lang="en-US" dirty="0"/>
              <a:t>git reset --hard 4af9563</a:t>
            </a:r>
          </a:p>
          <a:p>
            <a:r>
              <a:rPr lang="en-US" dirty="0"/>
              <a:t>git push --force-with-lease</a:t>
            </a:r>
          </a:p>
          <a:p>
            <a:r>
              <a:rPr lang="en-US" dirty="0"/>
              <a:t>git pull --prune</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45</a:t>
            </a:fld>
            <a:endParaRPr lang="en-US"/>
          </a:p>
        </p:txBody>
      </p:sp>
    </p:spTree>
    <p:extLst>
      <p:ext uri="{BB962C8B-B14F-4D97-AF65-F5344CB8AC3E}">
        <p14:creationId xmlns:p14="http://schemas.microsoft.com/office/powerpoint/2010/main" val="36687593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46</a:t>
            </a:fld>
            <a:endParaRPr lang="en-US"/>
          </a:p>
        </p:txBody>
      </p:sp>
    </p:spTree>
    <p:extLst>
      <p:ext uri="{BB962C8B-B14F-4D97-AF65-F5344CB8AC3E}">
        <p14:creationId xmlns:p14="http://schemas.microsoft.com/office/powerpoint/2010/main" val="517863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a:t>
            </a:r>
          </a:p>
        </p:txBody>
      </p:sp>
      <p:sp>
        <p:nvSpPr>
          <p:cNvPr id="4" name="Slide Number Placeholder 3"/>
          <p:cNvSpPr>
            <a:spLocks noGrp="1"/>
          </p:cNvSpPr>
          <p:nvPr>
            <p:ph type="sldNum" sz="quarter" idx="5"/>
          </p:nvPr>
        </p:nvSpPr>
        <p:spPr/>
        <p:txBody>
          <a:bodyPr/>
          <a:lstStyle/>
          <a:p>
            <a:fld id="{8C2E9449-D161-4234-AF44-56BC19BD5257}" type="slidenum">
              <a:rPr lang="en-US" smtClean="0"/>
              <a:t>49</a:t>
            </a:fld>
            <a:endParaRPr lang="en-US"/>
          </a:p>
        </p:txBody>
      </p:sp>
    </p:spTree>
    <p:extLst>
      <p:ext uri="{BB962C8B-B14F-4D97-AF65-F5344CB8AC3E}">
        <p14:creationId xmlns:p14="http://schemas.microsoft.com/office/powerpoint/2010/main" val="4241836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50</a:t>
            </a:fld>
            <a:endParaRPr lang="en-US"/>
          </a:p>
        </p:txBody>
      </p:sp>
    </p:spTree>
    <p:extLst>
      <p:ext uri="{BB962C8B-B14F-4D97-AF65-F5344CB8AC3E}">
        <p14:creationId xmlns:p14="http://schemas.microsoft.com/office/powerpoint/2010/main" val="1769700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it goes directly half-way between the good and bad commits named</a:t>
            </a:r>
          </a:p>
        </p:txBody>
      </p:sp>
      <p:sp>
        <p:nvSpPr>
          <p:cNvPr id="4" name="Slide Number Placeholder 3"/>
          <p:cNvSpPr>
            <a:spLocks noGrp="1"/>
          </p:cNvSpPr>
          <p:nvPr>
            <p:ph type="sldNum" sz="quarter" idx="5"/>
          </p:nvPr>
        </p:nvSpPr>
        <p:spPr/>
        <p:txBody>
          <a:bodyPr/>
          <a:lstStyle/>
          <a:p>
            <a:fld id="{8C2E9449-D161-4234-AF44-56BC19BD5257}" type="slidenum">
              <a:rPr lang="en-US" smtClean="0"/>
              <a:t>51</a:t>
            </a:fld>
            <a:endParaRPr lang="en-US"/>
          </a:p>
        </p:txBody>
      </p:sp>
    </p:spTree>
    <p:extLst>
      <p:ext uri="{BB962C8B-B14F-4D97-AF65-F5344CB8AC3E}">
        <p14:creationId xmlns:p14="http://schemas.microsoft.com/office/powerpoint/2010/main" val="35513420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Continue marking bad until no commits remain or you hit another good commit</a:t>
            </a:r>
          </a:p>
        </p:txBody>
      </p:sp>
      <p:sp>
        <p:nvSpPr>
          <p:cNvPr id="4" name="Slide Number Placeholder 3"/>
          <p:cNvSpPr>
            <a:spLocks noGrp="1"/>
          </p:cNvSpPr>
          <p:nvPr>
            <p:ph type="sldNum" sz="quarter" idx="5"/>
          </p:nvPr>
        </p:nvSpPr>
        <p:spPr/>
        <p:txBody>
          <a:bodyPr/>
          <a:lstStyle/>
          <a:p>
            <a:fld id="{8C2E9449-D161-4234-AF44-56BC19BD5257}" type="slidenum">
              <a:rPr lang="en-US" smtClean="0"/>
              <a:t>53</a:t>
            </a:fld>
            <a:endParaRPr lang="en-US"/>
          </a:p>
        </p:txBody>
      </p:sp>
    </p:spTree>
    <p:extLst>
      <p:ext uri="{BB962C8B-B14F-4D97-AF65-F5344CB8AC3E}">
        <p14:creationId xmlns:p14="http://schemas.microsoft.com/office/powerpoint/2010/main" val="367308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 bit easier than bisect for this case.</a:t>
            </a:r>
          </a:p>
        </p:txBody>
      </p:sp>
      <p:sp>
        <p:nvSpPr>
          <p:cNvPr id="4" name="Slide Number Placeholder 3"/>
          <p:cNvSpPr>
            <a:spLocks noGrp="1"/>
          </p:cNvSpPr>
          <p:nvPr>
            <p:ph type="sldNum" sz="quarter" idx="5"/>
          </p:nvPr>
        </p:nvSpPr>
        <p:spPr/>
        <p:txBody>
          <a:bodyPr/>
          <a:lstStyle/>
          <a:p>
            <a:fld id="{8C2E9449-D161-4234-AF44-56BC19BD5257}" type="slidenum">
              <a:rPr lang="en-US" smtClean="0"/>
              <a:t>55</a:t>
            </a:fld>
            <a:endParaRPr lang="en-US"/>
          </a:p>
        </p:txBody>
      </p:sp>
    </p:spTree>
    <p:extLst>
      <p:ext uri="{BB962C8B-B14F-4D97-AF65-F5344CB8AC3E}">
        <p14:creationId xmlns:p14="http://schemas.microsoft.com/office/powerpoint/2010/main" val="37833245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Consolas" panose="020B0609020204030204" pitchFamily="49" charset="0"/>
              </a:rPr>
              <a:t>git switch -c main-backup</a:t>
            </a:r>
          </a:p>
          <a:p>
            <a:r>
              <a:rPr lang="en-US" b="0" dirty="0">
                <a:solidFill>
                  <a:srgbClr val="000000"/>
                </a:solidFill>
                <a:effectLst/>
                <a:latin typeface="Consolas" panose="020B0609020204030204" pitchFamily="49" charset="0"/>
              </a:rPr>
              <a:t>git switch main</a:t>
            </a:r>
          </a:p>
          <a:p>
            <a:r>
              <a:rPr lang="en-US" b="0" dirty="0">
                <a:solidFill>
                  <a:srgbClr val="000000"/>
                </a:solidFill>
                <a:effectLst/>
                <a:latin typeface="Consolas" panose="020B0609020204030204" pitchFamily="49" charset="0"/>
              </a:rPr>
              <a:t>git reset --hard d0829ce</a:t>
            </a:r>
          </a:p>
          <a:p>
            <a:r>
              <a:rPr lang="en-US" b="0" dirty="0">
                <a:solidFill>
                  <a:srgbClr val="000000"/>
                </a:solidFill>
                <a:effectLst/>
                <a:latin typeface="Consolas" panose="020B0609020204030204" pitchFamily="49" charset="0"/>
              </a:rPr>
              <a:t>git log –</a:t>
            </a:r>
            <a:r>
              <a:rPr lang="en-US" b="0" dirty="0" err="1">
                <a:solidFill>
                  <a:srgbClr val="000000"/>
                </a:solidFill>
                <a:effectLst/>
                <a:latin typeface="Consolas" panose="020B0609020204030204" pitchFamily="49" charset="0"/>
              </a:rPr>
              <a:t>oneline</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56</a:t>
            </a:fld>
            <a:endParaRPr lang="en-US"/>
          </a:p>
        </p:txBody>
      </p:sp>
    </p:spTree>
    <p:extLst>
      <p:ext uri="{BB962C8B-B14F-4D97-AF65-F5344CB8AC3E}">
        <p14:creationId xmlns:p14="http://schemas.microsoft.com/office/powerpoint/2010/main" val="3152849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[alias]</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lol</a:t>
            </a:r>
            <a:r>
              <a:rPr lang="en-US" b="0" dirty="0">
                <a:solidFill>
                  <a:srgbClr val="000000"/>
                </a:solidFill>
                <a:effectLst/>
                <a:latin typeface="Consolas" panose="020B0609020204030204" pitchFamily="49" charset="0"/>
              </a:rPr>
              <a:t> = log --</a:t>
            </a:r>
            <a:r>
              <a:rPr lang="en-US" b="0" dirty="0" err="1">
                <a:solidFill>
                  <a:srgbClr val="000000"/>
                </a:solidFill>
                <a:effectLst/>
                <a:latin typeface="Consolas" panose="020B0609020204030204" pitchFamily="49" charset="0"/>
              </a:rPr>
              <a:t>oneline</a:t>
            </a:r>
            <a:r>
              <a:rPr lang="en-US" b="0" dirty="0">
                <a:solidFill>
                  <a:srgbClr val="000000"/>
                </a:solidFill>
                <a:effectLst/>
                <a:latin typeface="Consolas" panose="020B0609020204030204" pitchFamily="49" charset="0"/>
              </a:rPr>
              <a:t> --graph --decorate --all</a:t>
            </a:r>
          </a:p>
          <a:p>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expireunreachablenow</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reflog</a:t>
            </a:r>
            <a:r>
              <a:rPr lang="en-US" b="0" dirty="0">
                <a:solidFill>
                  <a:srgbClr val="000000"/>
                </a:solidFill>
                <a:effectLst/>
                <a:latin typeface="Consolas" panose="020B0609020204030204" pitchFamily="49" charset="0"/>
              </a:rPr>
              <a:t> expire --</a:t>
            </a:r>
            <a:r>
              <a:rPr lang="en-US" b="0" dirty="0">
                <a:solidFill>
                  <a:srgbClr val="0000FF"/>
                </a:solidFill>
                <a:effectLst/>
                <a:latin typeface="Consolas" panose="020B0609020204030204" pitchFamily="49" charset="0"/>
              </a:rPr>
              <a:t>expire-unreachable</a:t>
            </a:r>
            <a:r>
              <a:rPr lang="en-US" b="0" dirty="0">
                <a:solidFill>
                  <a:srgbClr val="000000"/>
                </a:solidFill>
                <a:effectLst/>
                <a:latin typeface="Consolas" panose="020B0609020204030204" pitchFamily="49" charset="0"/>
              </a:rPr>
              <a:t>=now --all</a:t>
            </a:r>
          </a:p>
          <a:p>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gcunreachablenow</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gc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prune</a:t>
            </a:r>
            <a:r>
              <a:rPr lang="en-US" b="0" dirty="0">
                <a:solidFill>
                  <a:srgbClr val="000000"/>
                </a:solidFill>
                <a:effectLst/>
                <a:latin typeface="Consolas" panose="020B0609020204030204" pitchFamily="49" charset="0"/>
              </a:rPr>
              <a:t>=now</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5</a:t>
            </a:fld>
            <a:endParaRPr lang="en-US"/>
          </a:p>
        </p:txBody>
      </p:sp>
    </p:spTree>
    <p:extLst>
      <p:ext uri="{BB962C8B-B14F-4D97-AF65-F5344CB8AC3E}">
        <p14:creationId xmlns:p14="http://schemas.microsoft.com/office/powerpoint/2010/main" val="6520349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a:t>
            </a:r>
          </a:p>
          <a:p>
            <a:endParaRPr lang="en-US" dirty="0"/>
          </a:p>
          <a:p>
            <a:r>
              <a:rPr lang="en-US" dirty="0"/>
              <a:t>```update </a:t>
            </a:r>
            <a:r>
              <a:rPr lang="en-US" dirty="0" err="1"/>
              <a:t>json</a:t>
            </a:r>
            <a:endParaRPr lang="en-US" dirty="0"/>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"Storage"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a:t>
            </a:r>
            <a:r>
              <a:rPr lang="en-US" b="0" dirty="0" err="1">
                <a:solidFill>
                  <a:srgbClr val="0451A5"/>
                </a:solidFill>
                <a:effectLst/>
                <a:latin typeface="Consolas" panose="020B0609020204030204" pitchFamily="49" charset="0"/>
              </a:rPr>
              <a:t>ConnectionString</a:t>
            </a:r>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"put-connection-string-in-user-secrets"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r>
              <a:rPr lang="en-US" dirty="0"/>
              <a:t>```  </a:t>
            </a:r>
          </a:p>
          <a:p>
            <a:r>
              <a:rPr lang="en-US" b="0" dirty="0">
                <a:solidFill>
                  <a:srgbClr val="000000"/>
                </a:solidFill>
                <a:effectLst/>
                <a:latin typeface="Consolas" panose="020B0609020204030204" pitchFamily="49" charset="0"/>
              </a:rPr>
              <a:t>git add </a:t>
            </a:r>
            <a:r>
              <a:rPr lang="en-US" b="0" dirty="0" err="1">
                <a:solidFill>
                  <a:srgbClr val="000000"/>
                </a:solidFill>
                <a:effectLst/>
                <a:latin typeface="Consolas" panose="020B0609020204030204" pitchFamily="49" charset="0"/>
              </a:rPr>
              <a:t>SimpleBlobStorageDemo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SimpleBlobStorageDemo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appsettings.json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git commit --amend -m </a:t>
            </a:r>
            <a:r>
              <a:rPr lang="en-US" b="0" dirty="0">
                <a:solidFill>
                  <a:srgbClr val="A31515"/>
                </a:solidFill>
                <a:effectLst/>
                <a:latin typeface="Consolas" panose="020B0609020204030204" pitchFamily="49" charset="0"/>
              </a:rPr>
              <a:t>"working on container storage code"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git log --</a:t>
            </a:r>
            <a:r>
              <a:rPr lang="en-US" b="0" dirty="0" err="1">
                <a:solidFill>
                  <a:srgbClr val="000000"/>
                </a:solidFill>
                <a:effectLst/>
                <a:latin typeface="Consolas" panose="020B0609020204030204" pitchFamily="49" charset="0"/>
              </a:rPr>
              <a:t>oneline</a:t>
            </a:r>
            <a:endParaRPr lang="en-US" b="0" dirty="0">
              <a:solidFill>
                <a:srgbClr val="000000"/>
              </a:solidFill>
              <a:effectLst/>
              <a:latin typeface="Consolas" panose="020B0609020204030204" pitchFamily="49"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57</a:t>
            </a:fld>
            <a:endParaRPr lang="en-US"/>
          </a:p>
        </p:txBody>
      </p:sp>
    </p:spTree>
    <p:extLst>
      <p:ext uri="{BB962C8B-B14F-4D97-AF65-F5344CB8AC3E}">
        <p14:creationId xmlns:p14="http://schemas.microsoft.com/office/powerpoint/2010/main" val="4005150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Consolas" panose="020B0609020204030204" pitchFamily="49" charset="0"/>
              </a:rPr>
              <a:t>git cherry-pick 444157c..9728ac3</a:t>
            </a:r>
          </a:p>
          <a:p>
            <a:endParaRPr lang="en-US" dirty="0"/>
          </a:p>
          <a:p>
            <a:r>
              <a:rPr lang="en-US" dirty="0"/>
              <a:t>The pick will have a merge conflict</a:t>
            </a:r>
          </a:p>
          <a:p>
            <a:endParaRPr lang="en-US" dirty="0"/>
          </a:p>
          <a:p>
            <a:r>
              <a:rPr lang="en-US" dirty="0"/>
              <a:t>Make note of the HINTS, everything you need to know is in there!</a:t>
            </a:r>
          </a:p>
        </p:txBody>
      </p:sp>
      <p:sp>
        <p:nvSpPr>
          <p:cNvPr id="4" name="Slide Number Placeholder 3"/>
          <p:cNvSpPr>
            <a:spLocks noGrp="1"/>
          </p:cNvSpPr>
          <p:nvPr>
            <p:ph type="sldNum" sz="quarter" idx="5"/>
          </p:nvPr>
        </p:nvSpPr>
        <p:spPr/>
        <p:txBody>
          <a:bodyPr/>
          <a:lstStyle/>
          <a:p>
            <a:fld id="{8C2E9449-D161-4234-AF44-56BC19BD5257}" type="slidenum">
              <a:rPr lang="en-US" smtClean="0"/>
              <a:t>58</a:t>
            </a:fld>
            <a:endParaRPr lang="en-US"/>
          </a:p>
        </p:txBody>
      </p:sp>
    </p:spTree>
    <p:extLst>
      <p:ext uri="{BB962C8B-B14F-4D97-AF65-F5344CB8AC3E}">
        <p14:creationId xmlns:p14="http://schemas.microsoft.com/office/powerpoint/2010/main" val="2756085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Consolas" panose="020B0609020204030204" pitchFamily="49" charset="0"/>
              </a:rPr>
              <a:t>git </a:t>
            </a:r>
            <a:r>
              <a:rPr lang="en-US" b="0" dirty="0" err="1">
                <a:solidFill>
                  <a:srgbClr val="000000"/>
                </a:solidFill>
                <a:effectLst/>
                <a:latin typeface="Consolas" panose="020B0609020204030204" pitchFamily="49" charset="0"/>
              </a:rPr>
              <a:t>mergetool</a:t>
            </a:r>
            <a:endParaRPr lang="en-US" b="0" dirty="0">
              <a:solidFill>
                <a:srgbClr val="000000"/>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Consolas" panose="020B0609020204030204" pitchFamily="49" charset="0"/>
              </a:rPr>
              <a:t>git add </a:t>
            </a:r>
            <a:r>
              <a:rPr lang="en-US" b="0" dirty="0" err="1">
                <a:solidFill>
                  <a:srgbClr val="000000"/>
                </a:solidFill>
                <a:effectLst/>
                <a:latin typeface="Consolas" panose="020B0609020204030204" pitchFamily="49" charset="0"/>
              </a:rPr>
              <a:t>SimpleBlobStorageDemo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SimpleBlobStorageDemo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appsettings.json</a:t>
            </a:r>
            <a:endParaRPr lang="en-US" b="0" dirty="0">
              <a:solidFill>
                <a:srgbClr val="000000"/>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Consolas" panose="020B0609020204030204" pitchFamily="49" charset="0"/>
              </a:rPr>
              <a:t>git cherry-pick --continue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Consolas" panose="020B0609020204030204" pitchFamily="49" charset="0"/>
              </a:rPr>
              <a:t>git commit --allow-empty</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59</a:t>
            </a:fld>
            <a:endParaRPr lang="en-US"/>
          </a:p>
        </p:txBody>
      </p:sp>
    </p:spTree>
    <p:extLst>
      <p:ext uri="{BB962C8B-B14F-4D97-AF65-F5344CB8AC3E}">
        <p14:creationId xmlns:p14="http://schemas.microsoft.com/office/powerpoint/2010/main" val="24264646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Consolas" panose="020B0609020204030204" pitchFamily="49" charset="0"/>
              </a:rPr>
              <a:t>git log -S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AccountKey</a:t>
            </a:r>
            <a:r>
              <a:rPr lang="en-US" b="0" dirty="0">
                <a:solidFill>
                  <a:srgbClr val="A31515"/>
                </a:solidFill>
                <a:effectLst/>
                <a:latin typeface="Consolas" panose="020B0609020204030204" pitchFamily="49" charset="0"/>
              </a:rPr>
              <a:t>=d2505129a437fb435fd83ec%7a9f762a3b51=="</a:t>
            </a:r>
            <a:endParaRPr lang="en-US" b="0" dirty="0">
              <a:solidFill>
                <a:srgbClr val="000000"/>
              </a:solidFill>
              <a:effectLst/>
              <a:latin typeface="Consolas" panose="020B0609020204030204" pitchFamily="49"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Consolas" panose="020B0609020204030204" pitchFamily="49" charset="0"/>
              </a:rPr>
              <a:t>git push --force-with-lease</a:t>
            </a:r>
          </a:p>
          <a:p>
            <a:endParaRPr lang="en-US" dirty="0"/>
          </a:p>
          <a:p>
            <a:r>
              <a:rPr lang="en-US" dirty="0"/>
              <a:t>One less commit, likely due to the cherry-pick merge allow empty thing</a:t>
            </a:r>
          </a:p>
          <a:p>
            <a:r>
              <a:rPr lang="en-US" dirty="0"/>
              <a:t>No trace of the secret</a:t>
            </a:r>
          </a:p>
          <a:p>
            <a:br>
              <a:rPr lang="en-US" dirty="0"/>
            </a:br>
            <a:r>
              <a:rPr lang="en-US" dirty="0"/>
              <a:t>Delete your backup branch</a:t>
            </a:r>
          </a:p>
        </p:txBody>
      </p:sp>
      <p:sp>
        <p:nvSpPr>
          <p:cNvPr id="4" name="Slide Number Placeholder 3"/>
          <p:cNvSpPr>
            <a:spLocks noGrp="1"/>
          </p:cNvSpPr>
          <p:nvPr>
            <p:ph type="sldNum" sz="quarter" idx="5"/>
          </p:nvPr>
        </p:nvSpPr>
        <p:spPr/>
        <p:txBody>
          <a:bodyPr/>
          <a:lstStyle/>
          <a:p>
            <a:fld id="{8C2E9449-D161-4234-AF44-56BC19BD5257}" type="slidenum">
              <a:rPr lang="en-US" smtClean="0"/>
              <a:t>60</a:t>
            </a:fld>
            <a:endParaRPr lang="en-US"/>
          </a:p>
        </p:txBody>
      </p:sp>
    </p:spTree>
    <p:extLst>
      <p:ext uri="{BB962C8B-B14F-4D97-AF65-F5344CB8AC3E}">
        <p14:creationId xmlns:p14="http://schemas.microsoft.com/office/powerpoint/2010/main" val="1317515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62</a:t>
            </a:fld>
            <a:endParaRPr lang="en-US"/>
          </a:p>
        </p:txBody>
      </p:sp>
    </p:spTree>
    <p:extLst>
      <p:ext uri="{BB962C8B-B14F-4D97-AF65-F5344CB8AC3E}">
        <p14:creationId xmlns:p14="http://schemas.microsoft.com/office/powerpoint/2010/main" val="10093672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attending my talk today.  Please reach out and connect. </a:t>
            </a:r>
          </a:p>
          <a:p>
            <a:endParaRPr lang="en-US" dirty="0"/>
          </a:p>
          <a:p>
            <a:r>
              <a:rPr lang="en-US" dirty="0"/>
              <a:t>If you liked the talk today, you can support me by listening to one or more of my songs on </a:t>
            </a:r>
            <a:r>
              <a:rPr lang="en-US" dirty="0" err="1"/>
              <a:t>spotify</a:t>
            </a:r>
            <a:r>
              <a:rPr lang="en-US" dirty="0"/>
              <a:t> </a:t>
            </a:r>
            <a:r>
              <a:rPr lang="en-US" dirty="0">
                <a:sym typeface="Wingdings" panose="05000000000000000000" pitchFamily="2" charset="2"/>
              </a:rPr>
              <a:t></a:t>
            </a:r>
            <a:br>
              <a:rPr lang="en-US" dirty="0">
                <a:sym typeface="Wingdings" panose="05000000000000000000" pitchFamily="2" charset="2"/>
              </a:rPr>
            </a:br>
            <a:r>
              <a:rPr lang="en-US" dirty="0">
                <a:sym typeface="Wingdings" panose="05000000000000000000" pitchFamily="2" charset="2"/>
              </a:rPr>
              <a:t>https://open.spotify.com/artist/0rRlrvBVhAhZCHcENoiFJ0</a:t>
            </a:r>
          </a:p>
          <a:p>
            <a:endParaRPr lang="en-US" dirty="0">
              <a:sym typeface="Wingdings" panose="05000000000000000000" pitchFamily="2" charset="2"/>
            </a:endParaRPr>
          </a:p>
          <a:p>
            <a:r>
              <a:rPr lang="en-US" dirty="0">
                <a:sym typeface="Wingdings" panose="05000000000000000000" pitchFamily="2" charset="2"/>
              </a:rPr>
              <a:t>Look for one of my books on Amazon</a:t>
            </a:r>
          </a:p>
          <a:p>
            <a:r>
              <a:rPr lang="en-US" dirty="0">
                <a:sym typeface="Wingdings" panose="05000000000000000000" pitchFamily="2" charset="2"/>
              </a:rPr>
              <a:t>https://www.amazon.com/stores/author/B08MQBWN49/allbooks?ingress=0&amp;visitId=aceaf328-e862-4292-ad9b-ff622549f2f1&amp;store_ref=ap_rdr&amp;ref_=ap_rdr</a:t>
            </a:r>
          </a:p>
          <a:p>
            <a:endParaRPr lang="en-US" dirty="0">
              <a:sym typeface="Wingdings" panose="05000000000000000000" pitchFamily="2" charset="2"/>
            </a:endParaRPr>
          </a:p>
          <a:p>
            <a:r>
              <a:rPr lang="en-US" dirty="0">
                <a:sym typeface="Wingdings" panose="05000000000000000000" pitchFamily="2" charset="2"/>
              </a:rPr>
              <a:t>And/or join a learning room (mine or others)</a:t>
            </a:r>
          </a:p>
          <a:p>
            <a:r>
              <a:rPr lang="en-US" dirty="0">
                <a:sym typeface="Wingdings" panose="05000000000000000000" pitchFamily="2" charset="2"/>
              </a:rPr>
              <a:t>https://techcommunity.microsoft.com/t5/custom/page/page-id/learn?fbclid=IwAR0Mq6MMG5xt31RYWdJgqsq2078qFmjQggze08GaQ3Rm9sV4qC9ARjC7ElA</a:t>
            </a:r>
          </a:p>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8C2E9449-D161-4234-AF44-56BC19BD5257}" type="slidenum">
              <a:rPr lang="en-US" smtClean="0"/>
              <a:t>63</a:t>
            </a:fld>
            <a:endParaRPr lang="en-US"/>
          </a:p>
        </p:txBody>
      </p:sp>
    </p:spTree>
    <p:extLst>
      <p:ext uri="{BB962C8B-B14F-4D97-AF65-F5344CB8AC3E}">
        <p14:creationId xmlns:p14="http://schemas.microsoft.com/office/powerpoint/2010/main" val="4169632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[alias]</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lol</a:t>
            </a:r>
            <a:r>
              <a:rPr lang="en-US" b="0" dirty="0">
                <a:solidFill>
                  <a:srgbClr val="000000"/>
                </a:solidFill>
                <a:effectLst/>
                <a:latin typeface="Consolas" panose="020B0609020204030204" pitchFamily="49" charset="0"/>
              </a:rPr>
              <a:t> = log --</a:t>
            </a:r>
            <a:r>
              <a:rPr lang="en-US" b="0" dirty="0" err="1">
                <a:solidFill>
                  <a:srgbClr val="000000"/>
                </a:solidFill>
                <a:effectLst/>
                <a:latin typeface="Consolas" panose="020B0609020204030204" pitchFamily="49" charset="0"/>
              </a:rPr>
              <a:t>oneline</a:t>
            </a:r>
            <a:r>
              <a:rPr lang="en-US" b="0" dirty="0">
                <a:solidFill>
                  <a:srgbClr val="000000"/>
                </a:solidFill>
                <a:effectLst/>
                <a:latin typeface="Consolas" panose="020B0609020204030204" pitchFamily="49" charset="0"/>
              </a:rPr>
              <a:t> --graph --decorate --all</a:t>
            </a:r>
          </a:p>
          <a:p>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expireunreachablenow</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reflog</a:t>
            </a:r>
            <a:r>
              <a:rPr lang="en-US" b="0" dirty="0">
                <a:solidFill>
                  <a:srgbClr val="000000"/>
                </a:solidFill>
                <a:effectLst/>
                <a:latin typeface="Consolas" panose="020B0609020204030204" pitchFamily="49" charset="0"/>
              </a:rPr>
              <a:t> expire --</a:t>
            </a:r>
            <a:r>
              <a:rPr lang="en-US" b="0" dirty="0">
                <a:solidFill>
                  <a:srgbClr val="0000FF"/>
                </a:solidFill>
                <a:effectLst/>
                <a:latin typeface="Consolas" panose="020B0609020204030204" pitchFamily="49" charset="0"/>
              </a:rPr>
              <a:t>expire-unreachable</a:t>
            </a:r>
            <a:r>
              <a:rPr lang="en-US" b="0" dirty="0">
                <a:solidFill>
                  <a:srgbClr val="000000"/>
                </a:solidFill>
                <a:effectLst/>
                <a:latin typeface="Consolas" panose="020B0609020204030204" pitchFamily="49" charset="0"/>
              </a:rPr>
              <a:t>=now --all</a:t>
            </a:r>
          </a:p>
          <a:p>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gcunreachablenow</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gc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prune</a:t>
            </a:r>
            <a:r>
              <a:rPr lang="en-US" b="0" dirty="0">
                <a:solidFill>
                  <a:srgbClr val="000000"/>
                </a:solidFill>
                <a:effectLst/>
                <a:latin typeface="Consolas" panose="020B0609020204030204" pitchFamily="49" charset="0"/>
              </a:rPr>
              <a:t>=now</a:t>
            </a:r>
          </a:p>
          <a:p>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[merge]</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tool</a:t>
            </a:r>
            <a:r>
              <a:rPr lang="en-US" b="0" dirty="0">
                <a:solidFill>
                  <a:srgbClr val="000000"/>
                </a:solidFill>
                <a:effectLst/>
                <a:latin typeface="Consolas" panose="020B0609020204030204" pitchFamily="49" charset="0"/>
              </a:rPr>
              <a:t> = code</a:t>
            </a:r>
          </a:p>
          <a:p>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mergetool</a:t>
            </a:r>
            <a:r>
              <a:rPr lang="en-US" b="0" dirty="0">
                <a:solidFill>
                  <a:srgbClr val="000000"/>
                </a:solidFill>
                <a:effectLst/>
                <a:latin typeface="Consolas" panose="020B0609020204030204" pitchFamily="49" charset="0"/>
              </a:rPr>
              <a:t> "code"]</a:t>
            </a:r>
          </a:p>
          <a:p>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cmd</a:t>
            </a:r>
            <a:r>
              <a:rPr lang="en-US" b="0" dirty="0">
                <a:solidFill>
                  <a:srgbClr val="000000"/>
                </a:solidFill>
                <a:effectLst/>
                <a:latin typeface="Consolas" panose="020B0609020204030204" pitchFamily="49" charset="0"/>
              </a:rPr>
              <a:t> = code --wait --merge $REMOTE $LOCAL $BASE $MERGED</a:t>
            </a:r>
          </a:p>
          <a:p>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mergetool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prompt</a:t>
            </a:r>
            <a:r>
              <a:rPr lang="en-US" b="0" dirty="0">
                <a:solidFill>
                  <a:srgbClr val="000000"/>
                </a:solidFill>
                <a:effectLst/>
                <a:latin typeface="Consolas" panose="020B0609020204030204" pitchFamily="49" charset="0"/>
              </a:rPr>
              <a:t> = false</a:t>
            </a:r>
          </a:p>
          <a:p>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keepbackup</a:t>
            </a:r>
            <a:r>
              <a:rPr lang="en-US" b="0" dirty="0">
                <a:solidFill>
                  <a:srgbClr val="000000"/>
                </a:solidFill>
                <a:effectLst/>
                <a:latin typeface="Consolas" panose="020B0609020204030204" pitchFamily="49" charset="0"/>
              </a:rPr>
              <a:t> = false</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6</a:t>
            </a:fld>
            <a:endParaRPr lang="en-US"/>
          </a:p>
        </p:txBody>
      </p:sp>
    </p:spTree>
    <p:extLst>
      <p:ext uri="{BB962C8B-B14F-4D97-AF65-F5344CB8AC3E}">
        <p14:creationId xmlns:p14="http://schemas.microsoft.com/office/powerpoint/2010/main" val="2550781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Sponsor slide</a:t>
            </a:r>
          </a:p>
        </p:txBody>
      </p:sp>
      <p:sp>
        <p:nvSpPr>
          <p:cNvPr id="4" name="Slide Number Placeholder 3"/>
          <p:cNvSpPr>
            <a:spLocks noGrp="1"/>
          </p:cNvSpPr>
          <p:nvPr>
            <p:ph type="sldNum" sz="quarter" idx="5"/>
          </p:nvPr>
        </p:nvSpPr>
        <p:spPr/>
        <p:txBody>
          <a:bodyPr/>
          <a:lstStyle/>
          <a:p>
            <a:fld id="{8C2E9449-D161-4234-AF44-56BC19BD5257}" type="slidenum">
              <a:rPr lang="en-US" smtClean="0"/>
              <a:t>8</a:t>
            </a:fld>
            <a:endParaRPr lang="en-US"/>
          </a:p>
        </p:txBody>
      </p:sp>
    </p:spTree>
    <p:extLst>
      <p:ext uri="{BB962C8B-B14F-4D97-AF65-F5344CB8AC3E}">
        <p14:creationId xmlns:p14="http://schemas.microsoft.com/office/powerpoint/2010/main" val="935091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9</a:t>
            </a:fld>
            <a:endParaRPr lang="en-US"/>
          </a:p>
        </p:txBody>
      </p:sp>
    </p:spTree>
    <p:extLst>
      <p:ext uri="{BB962C8B-B14F-4D97-AF65-F5344CB8AC3E}">
        <p14:creationId xmlns:p14="http://schemas.microsoft.com/office/powerpoint/2010/main" val="695684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Counter points</a:t>
            </a:r>
          </a:p>
          <a:p>
            <a:endParaRPr lang="en-US" dirty="0"/>
          </a:p>
          <a:p>
            <a:r>
              <a:rPr lang="en-US" dirty="0"/>
              <a:t>Any branching leads to Long –running branches</a:t>
            </a:r>
          </a:p>
          <a:p>
            <a:r>
              <a:rPr lang="en-US" dirty="0"/>
              <a:t>Non-linear commits mean Many “paths” makes for a bit of spaghetti</a:t>
            </a:r>
          </a:p>
          <a:p>
            <a:r>
              <a:rPr lang="en-US" dirty="0"/>
              <a:t>Easy to integrate inexperienced team members -&gt; </a:t>
            </a:r>
          </a:p>
          <a:p>
            <a:r>
              <a:rPr lang="en-US" dirty="0"/>
              <a:t>	It is more difficult to reset a merge commit than a typical commit</a:t>
            </a:r>
          </a:p>
          <a:p>
            <a:r>
              <a:rPr lang="en-US" dirty="0"/>
              <a:t>Other advanced operations like picking and squashing can cause some confusion with history</a:t>
            </a:r>
          </a:p>
          <a:p>
            <a:r>
              <a:rPr lang="en-US" dirty="0"/>
              <a:t>Team members don’t typically understand how to work with commit history and just always roll forward</a:t>
            </a:r>
          </a:p>
          <a:p>
            <a:endParaRPr lang="en-US" dirty="0"/>
          </a:p>
          <a:p>
            <a:r>
              <a:rPr lang="en-US" dirty="0"/>
              <a:t>https://onlywei.github.io/explain-git-with-d3/#zen</a:t>
            </a:r>
          </a:p>
          <a:p>
            <a:r>
              <a:rPr lang="en-US" dirty="0"/>
              <a:t>git checkout -b dev</a:t>
            </a:r>
          </a:p>
          <a:p>
            <a:r>
              <a:rPr lang="en-US" dirty="0"/>
              <a:t>git commit</a:t>
            </a:r>
          </a:p>
          <a:p>
            <a:r>
              <a:rPr lang="en-US" dirty="0"/>
              <a:t>git checkout -b dev1</a:t>
            </a:r>
          </a:p>
          <a:p>
            <a:r>
              <a:rPr lang="en-US" dirty="0"/>
              <a:t>git commit</a:t>
            </a:r>
          </a:p>
          <a:p>
            <a:r>
              <a:rPr lang="en-US" dirty="0"/>
              <a:t>git commit</a:t>
            </a:r>
          </a:p>
          <a:p>
            <a:r>
              <a:rPr lang="en-US" dirty="0"/>
              <a:t>git checkout dev</a:t>
            </a:r>
          </a:p>
          <a:p>
            <a:r>
              <a:rPr lang="en-US" dirty="0"/>
              <a:t>git checkout -b dev2</a:t>
            </a:r>
          </a:p>
          <a:p>
            <a:r>
              <a:rPr lang="en-US" dirty="0"/>
              <a:t>git commit</a:t>
            </a:r>
          </a:p>
          <a:p>
            <a:r>
              <a:rPr lang="en-US" dirty="0"/>
              <a:t>git commit</a:t>
            </a:r>
          </a:p>
          <a:p>
            <a:r>
              <a:rPr lang="en-US" dirty="0"/>
              <a:t>git checkout dev</a:t>
            </a:r>
          </a:p>
          <a:p>
            <a:r>
              <a:rPr lang="en-US" dirty="0"/>
              <a:t>git merge dev2</a:t>
            </a:r>
          </a:p>
          <a:p>
            <a:r>
              <a:rPr lang="en-US" dirty="0"/>
              <a:t>git merge dev1</a:t>
            </a:r>
          </a:p>
          <a:p>
            <a:r>
              <a:rPr lang="en-US" dirty="0"/>
              <a:t>git checkout master</a:t>
            </a:r>
          </a:p>
          <a:p>
            <a:r>
              <a:rPr lang="en-US" dirty="0"/>
              <a:t>git merge dev</a:t>
            </a:r>
          </a:p>
          <a:p>
            <a:r>
              <a:rPr lang="en-US" dirty="0"/>
              <a:t>git checkout dev</a:t>
            </a:r>
          </a:p>
          <a:p>
            <a:r>
              <a:rPr lang="en-US" dirty="0"/>
              <a:t>git checkout -b dev3</a:t>
            </a:r>
          </a:p>
          <a:p>
            <a:r>
              <a:rPr lang="en-US" dirty="0"/>
              <a:t>git commit</a:t>
            </a:r>
          </a:p>
          <a:p>
            <a:r>
              <a:rPr lang="en-US" dirty="0"/>
              <a:t>git commit</a:t>
            </a:r>
          </a:p>
          <a:p>
            <a:r>
              <a:rPr lang="en-US" dirty="0"/>
              <a:t>git checkout dev</a:t>
            </a:r>
          </a:p>
          <a:p>
            <a:r>
              <a:rPr lang="en-US" dirty="0"/>
              <a:t>git merge dev3</a:t>
            </a:r>
          </a:p>
          <a:p>
            <a:r>
              <a:rPr lang="en-US" dirty="0"/>
              <a:t>git checkout master</a:t>
            </a:r>
          </a:p>
          <a:p>
            <a:r>
              <a:rPr lang="en-US" dirty="0"/>
              <a:t>git commit</a:t>
            </a:r>
          </a:p>
          <a:p>
            <a:r>
              <a:rPr lang="en-US" dirty="0"/>
              <a:t>git merge dev</a:t>
            </a:r>
          </a:p>
        </p:txBody>
      </p:sp>
      <p:sp>
        <p:nvSpPr>
          <p:cNvPr id="4" name="Slide Number Placeholder 3"/>
          <p:cNvSpPr>
            <a:spLocks noGrp="1"/>
          </p:cNvSpPr>
          <p:nvPr>
            <p:ph type="sldNum" sz="quarter" idx="5"/>
          </p:nvPr>
        </p:nvSpPr>
        <p:spPr/>
        <p:txBody>
          <a:bodyPr/>
          <a:lstStyle/>
          <a:p>
            <a:fld id="{8C2E9449-D161-4234-AF44-56BC19BD5257}" type="slidenum">
              <a:rPr lang="en-US" smtClean="0"/>
              <a:t>10</a:t>
            </a:fld>
            <a:endParaRPr lang="en-US"/>
          </a:p>
        </p:txBody>
      </p:sp>
    </p:spTree>
    <p:extLst>
      <p:ext uri="{BB962C8B-B14F-4D97-AF65-F5344CB8AC3E}">
        <p14:creationId xmlns:p14="http://schemas.microsoft.com/office/powerpoint/2010/main" val="3541306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11</a:t>
            </a:fld>
            <a:endParaRPr lang="en-US"/>
          </a:p>
        </p:txBody>
      </p:sp>
    </p:spTree>
    <p:extLst>
      <p:ext uri="{BB962C8B-B14F-4D97-AF65-F5344CB8AC3E}">
        <p14:creationId xmlns:p14="http://schemas.microsoft.com/office/powerpoint/2010/main" val="1021411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4/6/2023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2.xml"/><Relationship Id="rId16"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jpg"/><Relationship Id="rId7" Type="http://schemas.openxmlformats.org/officeDocument/2006/relationships/hyperlink" Target="https://github.com/blgorman/"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www.linkedin/in/brianlgorman" TargetMode="External"/><Relationship Id="rId5" Type="http://schemas.openxmlformats.org/officeDocument/2006/relationships/hyperlink" Target="mailto:blgorman@gmail.com" TargetMode="External"/><Relationship Id="rId4" Type="http://schemas.openxmlformats.org/officeDocument/2006/relationships/hyperlink" Target="mailto:brian@majorguidancesolutions.com"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Rescuing your GIT Repository</a:t>
            </a:r>
          </a:p>
        </p:txBody>
      </p:sp>
      <p:sp>
        <p:nvSpPr>
          <p:cNvPr id="3" name="Subtitle 2"/>
          <p:cNvSpPr>
            <a:spLocks noGrp="1"/>
          </p:cNvSpPr>
          <p:nvPr>
            <p:ph type="subTitle" idx="1"/>
          </p:nvPr>
        </p:nvSpPr>
        <p:spPr>
          <a:xfrm>
            <a:off x="2589213" y="4777379"/>
            <a:ext cx="5576219" cy="1444705"/>
          </a:xfrm>
        </p:spPr>
        <p:txBody>
          <a:bodyPr/>
          <a:lstStyle/>
          <a:p>
            <a:r>
              <a:rPr lang="en-US" dirty="0"/>
              <a:t>How to move forward when you commit and feel like you got pulled over by the cops!</a:t>
            </a:r>
          </a:p>
        </p:txBody>
      </p:sp>
      <p:pic>
        <p:nvPicPr>
          <p:cNvPr id="5" name="Picture 4" descr="Police car on the street">
            <a:extLst>
              <a:ext uri="{FF2B5EF4-FFF2-40B4-BE49-F238E27FC236}">
                <a16:creationId xmlns:a16="http://schemas.microsoft.com/office/drawing/2014/main" id="{3A8A46FA-CDB9-D46C-4EC2-2FDE4C72A5B3}"/>
              </a:ext>
            </a:extLst>
          </p:cNvPr>
          <p:cNvPicPr>
            <a:picLocks noChangeAspect="1"/>
          </p:cNvPicPr>
          <p:nvPr/>
        </p:nvPicPr>
        <p:blipFill>
          <a:blip r:embed="rId3"/>
          <a:stretch>
            <a:fillRect/>
          </a:stretch>
        </p:blipFill>
        <p:spPr>
          <a:xfrm>
            <a:off x="8142955" y="4777927"/>
            <a:ext cx="2919663" cy="1945967"/>
          </a:xfrm>
          <a:prstGeom prst="rect">
            <a:avLst/>
          </a:prstGeom>
        </p:spPr>
      </p:pic>
      <p:pic>
        <p:nvPicPr>
          <p:cNvPr id="7" name="Picture 6" descr="Logo, icon&#10;&#10;Description automatically generated">
            <a:extLst>
              <a:ext uri="{FF2B5EF4-FFF2-40B4-BE49-F238E27FC236}">
                <a16:creationId xmlns:a16="http://schemas.microsoft.com/office/drawing/2014/main" id="{18758026-9798-2232-C03C-D114C11794E1}"/>
              </a:ext>
            </a:extLst>
          </p:cNvPr>
          <p:cNvPicPr>
            <a:picLocks noChangeAspect="1"/>
          </p:cNvPicPr>
          <p:nvPr/>
        </p:nvPicPr>
        <p:blipFill>
          <a:blip r:embed="rId4"/>
          <a:stretch>
            <a:fillRect/>
          </a:stretch>
        </p:blipFill>
        <p:spPr>
          <a:xfrm>
            <a:off x="2589213" y="504906"/>
            <a:ext cx="2191930" cy="916158"/>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93D2EBC4-A347-7C7B-D904-44A1F8C38858}"/>
              </a:ext>
            </a:extLst>
          </p:cNvPr>
          <p:cNvPicPr>
            <a:picLocks noChangeAspect="1"/>
          </p:cNvPicPr>
          <p:nvPr/>
        </p:nvPicPr>
        <p:blipFill>
          <a:blip r:embed="rId5"/>
          <a:stretch>
            <a:fillRect/>
          </a:stretch>
        </p:blipFill>
        <p:spPr>
          <a:xfrm>
            <a:off x="5766413" y="346504"/>
            <a:ext cx="2191931" cy="1232961"/>
          </a:xfrm>
          <a:prstGeom prst="rect">
            <a:avLst/>
          </a:prstGeom>
        </p:spPr>
      </p:pic>
    </p:spTree>
    <p:extLst>
      <p:ext uri="{BB962C8B-B14F-4D97-AF65-F5344CB8AC3E}">
        <p14:creationId xmlns:p14="http://schemas.microsoft.com/office/powerpoint/2010/main" val="3767798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F1E862-5CBB-86F1-8CFC-DEE7CC619394}"/>
              </a:ext>
            </a:extLst>
          </p:cNvPr>
          <p:cNvSpPr>
            <a:spLocks noGrp="1"/>
          </p:cNvSpPr>
          <p:nvPr>
            <p:ph type="title"/>
          </p:nvPr>
        </p:nvSpPr>
        <p:spPr/>
        <p:txBody>
          <a:bodyPr/>
          <a:lstStyle/>
          <a:p>
            <a:r>
              <a:rPr lang="en-US" dirty="0"/>
              <a:t>Traditional Merging</a:t>
            </a:r>
          </a:p>
        </p:txBody>
      </p:sp>
      <p:sp>
        <p:nvSpPr>
          <p:cNvPr id="5" name="Content Placeholder 4">
            <a:extLst>
              <a:ext uri="{FF2B5EF4-FFF2-40B4-BE49-F238E27FC236}">
                <a16:creationId xmlns:a16="http://schemas.microsoft.com/office/drawing/2014/main" id="{1F2657C3-CAFF-0D21-8297-37FB9F5CBCD6}"/>
              </a:ext>
            </a:extLst>
          </p:cNvPr>
          <p:cNvSpPr>
            <a:spLocks noGrp="1"/>
          </p:cNvSpPr>
          <p:nvPr>
            <p:ph sz="half" idx="1"/>
          </p:nvPr>
        </p:nvSpPr>
        <p:spPr/>
        <p:txBody>
          <a:bodyPr>
            <a:normAutofit/>
          </a:bodyPr>
          <a:lstStyle/>
          <a:p>
            <a:r>
              <a:rPr lang="en-US" dirty="0"/>
              <a:t>Any branch strategy</a:t>
            </a:r>
          </a:p>
          <a:p>
            <a:r>
              <a:rPr lang="en-US" dirty="0"/>
              <a:t>Non-linear commit history</a:t>
            </a:r>
          </a:p>
          <a:p>
            <a:r>
              <a:rPr lang="en-US" dirty="0"/>
              <a:t>Super easy to integrate team members with little or no GIT experience</a:t>
            </a:r>
          </a:p>
          <a:p>
            <a:r>
              <a:rPr lang="en-US" dirty="0"/>
              <a:t>Managed easily with pull requests</a:t>
            </a:r>
          </a:p>
          <a:p>
            <a:r>
              <a:rPr lang="en-US" dirty="0"/>
              <a:t>You can always know the exact state of your codebase when you started your development</a:t>
            </a:r>
          </a:p>
          <a:p>
            <a:endParaRPr lang="en-US" dirty="0"/>
          </a:p>
        </p:txBody>
      </p:sp>
      <p:pic>
        <p:nvPicPr>
          <p:cNvPr id="7" name="Picture 6" descr="Different colored ropes">
            <a:extLst>
              <a:ext uri="{FF2B5EF4-FFF2-40B4-BE49-F238E27FC236}">
                <a16:creationId xmlns:a16="http://schemas.microsoft.com/office/drawing/2014/main" id="{FDD91F7C-C848-A442-0E05-60DEE76A2515}"/>
              </a:ext>
            </a:extLst>
          </p:cNvPr>
          <p:cNvPicPr>
            <a:picLocks noChangeAspect="1"/>
          </p:cNvPicPr>
          <p:nvPr/>
        </p:nvPicPr>
        <p:blipFill>
          <a:blip r:embed="rId3"/>
          <a:stretch>
            <a:fillRect/>
          </a:stretch>
        </p:blipFill>
        <p:spPr>
          <a:xfrm>
            <a:off x="7596743" y="2297875"/>
            <a:ext cx="4194959" cy="2796639"/>
          </a:xfrm>
          <a:prstGeom prst="rect">
            <a:avLst/>
          </a:prstGeom>
        </p:spPr>
      </p:pic>
    </p:spTree>
    <p:extLst>
      <p:ext uri="{BB962C8B-B14F-4D97-AF65-F5344CB8AC3E}">
        <p14:creationId xmlns:p14="http://schemas.microsoft.com/office/powerpoint/2010/main" val="30465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6EC8-47E2-27E5-8067-3F9FC5F4B2C5}"/>
              </a:ext>
            </a:extLst>
          </p:cNvPr>
          <p:cNvSpPr>
            <a:spLocks noGrp="1"/>
          </p:cNvSpPr>
          <p:nvPr>
            <p:ph type="title"/>
          </p:nvPr>
        </p:nvSpPr>
        <p:spPr/>
        <p:txBody>
          <a:bodyPr/>
          <a:lstStyle/>
          <a:p>
            <a:r>
              <a:rPr lang="en-US" dirty="0"/>
              <a:t>Demo: A traditional merge strategy</a:t>
            </a:r>
          </a:p>
        </p:txBody>
      </p:sp>
      <p:pic>
        <p:nvPicPr>
          <p:cNvPr id="6" name="Picture Placeholder 5">
            <a:extLst>
              <a:ext uri="{FF2B5EF4-FFF2-40B4-BE49-F238E27FC236}">
                <a16:creationId xmlns:a16="http://schemas.microsoft.com/office/drawing/2014/main" id="{8AF00043-2BCA-8905-34E6-FD2E6FCCAEE4}"/>
              </a:ext>
            </a:extLst>
          </p:cNvPr>
          <p:cNvPicPr>
            <a:picLocks noGrp="1" noChangeAspect="1"/>
          </p:cNvPicPr>
          <p:nvPr>
            <p:ph type="pic" idx="1"/>
          </p:nvPr>
        </p:nvPicPr>
        <p:blipFill rotWithShape="1">
          <a:blip r:embed="rId3"/>
          <a:srcRect t="6034" b="6034"/>
          <a:stretch/>
        </p:blipFill>
        <p:spPr/>
      </p:pic>
      <p:sp>
        <p:nvSpPr>
          <p:cNvPr id="4" name="Text Placeholder 3">
            <a:extLst>
              <a:ext uri="{FF2B5EF4-FFF2-40B4-BE49-F238E27FC236}">
                <a16:creationId xmlns:a16="http://schemas.microsoft.com/office/drawing/2014/main" id="{2EE09490-FA1F-B951-E8F1-58126461EE22}"/>
              </a:ext>
            </a:extLst>
          </p:cNvPr>
          <p:cNvSpPr>
            <a:spLocks noGrp="1"/>
          </p:cNvSpPr>
          <p:nvPr>
            <p:ph type="body" sz="half" idx="2"/>
          </p:nvPr>
        </p:nvSpPr>
        <p:spPr/>
        <p:txBody>
          <a:bodyPr/>
          <a:lstStyle/>
          <a:p>
            <a:r>
              <a:rPr lang="en-US" dirty="0"/>
              <a:t>Multiple “branch” commits are merged with fast-forward strategy, and this leads to a non-linear history</a:t>
            </a:r>
          </a:p>
        </p:txBody>
      </p:sp>
    </p:spTree>
    <p:extLst>
      <p:ext uri="{BB962C8B-B14F-4D97-AF65-F5344CB8AC3E}">
        <p14:creationId xmlns:p14="http://schemas.microsoft.com/office/powerpoint/2010/main" val="3808279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6EC8-47E2-27E5-8067-3F9FC5F4B2C5}"/>
              </a:ext>
            </a:extLst>
          </p:cNvPr>
          <p:cNvSpPr>
            <a:spLocks noGrp="1"/>
          </p:cNvSpPr>
          <p:nvPr>
            <p:ph type="title"/>
          </p:nvPr>
        </p:nvSpPr>
        <p:spPr>
          <a:xfrm>
            <a:off x="2589212" y="5933941"/>
            <a:ext cx="8915400" cy="566738"/>
          </a:xfrm>
        </p:spPr>
        <p:txBody>
          <a:bodyPr/>
          <a:lstStyle/>
          <a:p>
            <a:r>
              <a:rPr lang="en-US" dirty="0"/>
              <a:t>Demo: A traditional merge strategy</a:t>
            </a:r>
          </a:p>
        </p:txBody>
      </p:sp>
      <p:sp>
        <p:nvSpPr>
          <p:cNvPr id="4" name="Text Placeholder 3">
            <a:extLst>
              <a:ext uri="{FF2B5EF4-FFF2-40B4-BE49-F238E27FC236}">
                <a16:creationId xmlns:a16="http://schemas.microsoft.com/office/drawing/2014/main" id="{2EE09490-FA1F-B951-E8F1-58126461EE22}"/>
              </a:ext>
            </a:extLst>
          </p:cNvPr>
          <p:cNvSpPr>
            <a:spLocks noGrp="1"/>
          </p:cNvSpPr>
          <p:nvPr>
            <p:ph type="body" sz="half" idx="2"/>
          </p:nvPr>
        </p:nvSpPr>
        <p:spPr>
          <a:xfrm>
            <a:off x="2589212" y="6500679"/>
            <a:ext cx="8915400" cy="493712"/>
          </a:xfrm>
        </p:spPr>
        <p:txBody>
          <a:bodyPr/>
          <a:lstStyle/>
          <a:p>
            <a:r>
              <a:rPr lang="en-US" dirty="0"/>
              <a:t>Multiple “branch” commits are merged with fast-forward strategy, and this leads to a non-linear history</a:t>
            </a:r>
          </a:p>
        </p:txBody>
      </p:sp>
      <p:pic>
        <p:nvPicPr>
          <p:cNvPr id="8" name="Picture 7" descr="A screenshot of a computer&#10;&#10;Description automatically generated">
            <a:extLst>
              <a:ext uri="{FF2B5EF4-FFF2-40B4-BE49-F238E27FC236}">
                <a16:creationId xmlns:a16="http://schemas.microsoft.com/office/drawing/2014/main" id="{E4D07E0C-8AC6-8633-B3E8-10802486E61F}"/>
              </a:ext>
            </a:extLst>
          </p:cNvPr>
          <p:cNvPicPr>
            <a:picLocks noChangeAspect="1"/>
          </p:cNvPicPr>
          <p:nvPr/>
        </p:nvPicPr>
        <p:blipFill>
          <a:blip r:embed="rId3"/>
          <a:stretch>
            <a:fillRect/>
          </a:stretch>
        </p:blipFill>
        <p:spPr>
          <a:xfrm>
            <a:off x="1051260" y="53931"/>
            <a:ext cx="10453352" cy="5880010"/>
          </a:xfrm>
          <a:prstGeom prst="rect">
            <a:avLst/>
          </a:prstGeom>
        </p:spPr>
      </p:pic>
    </p:spTree>
    <p:extLst>
      <p:ext uri="{BB962C8B-B14F-4D97-AF65-F5344CB8AC3E}">
        <p14:creationId xmlns:p14="http://schemas.microsoft.com/office/powerpoint/2010/main" val="3977850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F1E862-5CBB-86F1-8CFC-DEE7CC619394}"/>
              </a:ext>
            </a:extLst>
          </p:cNvPr>
          <p:cNvSpPr>
            <a:spLocks noGrp="1"/>
          </p:cNvSpPr>
          <p:nvPr>
            <p:ph type="title"/>
          </p:nvPr>
        </p:nvSpPr>
        <p:spPr/>
        <p:txBody>
          <a:bodyPr/>
          <a:lstStyle/>
          <a:p>
            <a:r>
              <a:rPr lang="en-US" dirty="0"/>
              <a:t>Linear Commit History</a:t>
            </a:r>
          </a:p>
        </p:txBody>
      </p:sp>
      <p:sp>
        <p:nvSpPr>
          <p:cNvPr id="5" name="Content Placeholder 4">
            <a:extLst>
              <a:ext uri="{FF2B5EF4-FFF2-40B4-BE49-F238E27FC236}">
                <a16:creationId xmlns:a16="http://schemas.microsoft.com/office/drawing/2014/main" id="{1F2657C3-CAFF-0D21-8297-37FB9F5CBCD6}"/>
              </a:ext>
            </a:extLst>
          </p:cNvPr>
          <p:cNvSpPr>
            <a:spLocks noGrp="1"/>
          </p:cNvSpPr>
          <p:nvPr>
            <p:ph sz="half" idx="1"/>
          </p:nvPr>
        </p:nvSpPr>
        <p:spPr/>
        <p:txBody>
          <a:bodyPr>
            <a:normAutofit/>
          </a:bodyPr>
          <a:lstStyle/>
          <a:p>
            <a:r>
              <a:rPr lang="en-US" dirty="0"/>
              <a:t>Any branch strategy</a:t>
            </a:r>
          </a:p>
          <a:p>
            <a:r>
              <a:rPr lang="en-US" dirty="0"/>
              <a:t>Linear commit history</a:t>
            </a:r>
          </a:p>
          <a:p>
            <a:r>
              <a:rPr lang="en-US" dirty="0"/>
              <a:t>Much better to perform advanced commands such as pick and reset</a:t>
            </a:r>
          </a:p>
          <a:p>
            <a:r>
              <a:rPr lang="en-US" dirty="0"/>
              <a:t>Managed with pull requests</a:t>
            </a:r>
          </a:p>
          <a:p>
            <a:r>
              <a:rPr lang="en-US" dirty="0"/>
              <a:t>Can be combined with squashing for a very-succinct commit history</a:t>
            </a:r>
          </a:p>
        </p:txBody>
      </p:sp>
      <p:pic>
        <p:nvPicPr>
          <p:cNvPr id="3" name="Picture 2" descr="Connection concepts with climbing ropes">
            <a:extLst>
              <a:ext uri="{FF2B5EF4-FFF2-40B4-BE49-F238E27FC236}">
                <a16:creationId xmlns:a16="http://schemas.microsoft.com/office/drawing/2014/main" id="{96152FEC-0006-8F30-FD11-A8C90E087876}"/>
              </a:ext>
            </a:extLst>
          </p:cNvPr>
          <p:cNvPicPr>
            <a:picLocks noChangeAspect="1"/>
          </p:cNvPicPr>
          <p:nvPr/>
        </p:nvPicPr>
        <p:blipFill>
          <a:blip r:embed="rId3"/>
          <a:stretch>
            <a:fillRect/>
          </a:stretch>
        </p:blipFill>
        <p:spPr>
          <a:xfrm>
            <a:off x="7584868" y="2096985"/>
            <a:ext cx="4284024" cy="2856016"/>
          </a:xfrm>
          <a:prstGeom prst="rect">
            <a:avLst/>
          </a:prstGeom>
        </p:spPr>
      </p:pic>
    </p:spTree>
    <p:extLst>
      <p:ext uri="{BB962C8B-B14F-4D97-AF65-F5344CB8AC3E}">
        <p14:creationId xmlns:p14="http://schemas.microsoft.com/office/powerpoint/2010/main" val="878458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20A12-0852-94BD-8CAA-B5987F15BBF9}"/>
              </a:ext>
            </a:extLst>
          </p:cNvPr>
          <p:cNvSpPr>
            <a:spLocks noGrp="1"/>
          </p:cNvSpPr>
          <p:nvPr>
            <p:ph type="title"/>
          </p:nvPr>
        </p:nvSpPr>
        <p:spPr/>
        <p:txBody>
          <a:bodyPr/>
          <a:lstStyle/>
          <a:p>
            <a:r>
              <a:rPr lang="en-US" dirty="0"/>
              <a:t>Demo: Linear Commit History</a:t>
            </a:r>
          </a:p>
        </p:txBody>
      </p:sp>
      <p:sp>
        <p:nvSpPr>
          <p:cNvPr id="3" name="Picture Placeholder 2">
            <a:extLst>
              <a:ext uri="{FF2B5EF4-FFF2-40B4-BE49-F238E27FC236}">
                <a16:creationId xmlns:a16="http://schemas.microsoft.com/office/drawing/2014/main" id="{09E7A030-FC33-34F4-327D-D104CAE14718}"/>
              </a:ext>
            </a:extLst>
          </p:cNvPr>
          <p:cNvSpPr>
            <a:spLocks noGrp="1"/>
          </p:cNvSpPr>
          <p:nvPr>
            <p:ph type="pic" idx="1"/>
          </p:nvPr>
        </p:nvSpPr>
        <p:spPr/>
      </p:sp>
      <p:sp>
        <p:nvSpPr>
          <p:cNvPr id="4" name="Text Placeholder 3">
            <a:extLst>
              <a:ext uri="{FF2B5EF4-FFF2-40B4-BE49-F238E27FC236}">
                <a16:creationId xmlns:a16="http://schemas.microsoft.com/office/drawing/2014/main" id="{40769DF6-62D4-6085-CD36-2BB8D0A5BCAD}"/>
              </a:ext>
            </a:extLst>
          </p:cNvPr>
          <p:cNvSpPr>
            <a:spLocks noGrp="1"/>
          </p:cNvSpPr>
          <p:nvPr>
            <p:ph type="body" sz="half" idx="2"/>
          </p:nvPr>
        </p:nvSpPr>
        <p:spPr/>
        <p:txBody>
          <a:bodyPr/>
          <a:lstStyle/>
          <a:p>
            <a:r>
              <a:rPr lang="en-US" dirty="0"/>
              <a:t>Can squash commits to make it even more concise</a:t>
            </a:r>
          </a:p>
        </p:txBody>
      </p:sp>
      <p:pic>
        <p:nvPicPr>
          <p:cNvPr id="6" name="Picture 5">
            <a:extLst>
              <a:ext uri="{FF2B5EF4-FFF2-40B4-BE49-F238E27FC236}">
                <a16:creationId xmlns:a16="http://schemas.microsoft.com/office/drawing/2014/main" id="{ACC11766-2480-2D2D-D1B5-2504A417E299}"/>
              </a:ext>
            </a:extLst>
          </p:cNvPr>
          <p:cNvPicPr>
            <a:picLocks noChangeAspect="1"/>
          </p:cNvPicPr>
          <p:nvPr/>
        </p:nvPicPr>
        <p:blipFill>
          <a:blip r:embed="rId3"/>
          <a:stretch>
            <a:fillRect/>
          </a:stretch>
        </p:blipFill>
        <p:spPr>
          <a:xfrm>
            <a:off x="2909453" y="81056"/>
            <a:ext cx="7972893" cy="4719544"/>
          </a:xfrm>
          <a:prstGeom prst="rect">
            <a:avLst/>
          </a:prstGeom>
        </p:spPr>
      </p:pic>
    </p:spTree>
    <p:extLst>
      <p:ext uri="{BB962C8B-B14F-4D97-AF65-F5344CB8AC3E}">
        <p14:creationId xmlns:p14="http://schemas.microsoft.com/office/powerpoint/2010/main" val="2337669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20A12-0852-94BD-8CAA-B5987F15BBF9}"/>
              </a:ext>
            </a:extLst>
          </p:cNvPr>
          <p:cNvSpPr>
            <a:spLocks noGrp="1"/>
          </p:cNvSpPr>
          <p:nvPr>
            <p:ph type="title"/>
          </p:nvPr>
        </p:nvSpPr>
        <p:spPr>
          <a:xfrm>
            <a:off x="2589212" y="5797550"/>
            <a:ext cx="8915400" cy="566738"/>
          </a:xfrm>
        </p:spPr>
        <p:txBody>
          <a:bodyPr/>
          <a:lstStyle/>
          <a:p>
            <a:r>
              <a:rPr lang="en-US" dirty="0"/>
              <a:t>Demo: Linear Commit History</a:t>
            </a:r>
          </a:p>
        </p:txBody>
      </p:sp>
      <p:sp>
        <p:nvSpPr>
          <p:cNvPr id="4" name="Text Placeholder 3">
            <a:extLst>
              <a:ext uri="{FF2B5EF4-FFF2-40B4-BE49-F238E27FC236}">
                <a16:creationId xmlns:a16="http://schemas.microsoft.com/office/drawing/2014/main" id="{40769DF6-62D4-6085-CD36-2BB8D0A5BCAD}"/>
              </a:ext>
            </a:extLst>
          </p:cNvPr>
          <p:cNvSpPr>
            <a:spLocks noGrp="1"/>
          </p:cNvSpPr>
          <p:nvPr>
            <p:ph type="body" sz="half" idx="2"/>
          </p:nvPr>
        </p:nvSpPr>
        <p:spPr>
          <a:xfrm>
            <a:off x="2589212" y="6364288"/>
            <a:ext cx="8915400" cy="493712"/>
          </a:xfrm>
        </p:spPr>
        <p:txBody>
          <a:bodyPr/>
          <a:lstStyle/>
          <a:p>
            <a:r>
              <a:rPr lang="en-US" dirty="0"/>
              <a:t>Can squash commits to make it even more concise</a:t>
            </a:r>
          </a:p>
        </p:txBody>
      </p:sp>
      <p:pic>
        <p:nvPicPr>
          <p:cNvPr id="7" name="Picture 6" descr="Graphical user interface&#10;&#10;Description automatically generated">
            <a:extLst>
              <a:ext uri="{FF2B5EF4-FFF2-40B4-BE49-F238E27FC236}">
                <a16:creationId xmlns:a16="http://schemas.microsoft.com/office/drawing/2014/main" id="{B129FEAC-46AA-2E6B-BED5-DFD2392BB002}"/>
              </a:ext>
            </a:extLst>
          </p:cNvPr>
          <p:cNvPicPr>
            <a:picLocks noChangeAspect="1"/>
          </p:cNvPicPr>
          <p:nvPr/>
        </p:nvPicPr>
        <p:blipFill>
          <a:blip r:embed="rId3"/>
          <a:stretch>
            <a:fillRect/>
          </a:stretch>
        </p:blipFill>
        <p:spPr>
          <a:xfrm>
            <a:off x="1115654" y="0"/>
            <a:ext cx="10388958" cy="5843789"/>
          </a:xfrm>
          <a:prstGeom prst="rect">
            <a:avLst/>
          </a:prstGeom>
        </p:spPr>
      </p:pic>
    </p:spTree>
    <p:extLst>
      <p:ext uri="{BB962C8B-B14F-4D97-AF65-F5344CB8AC3E}">
        <p14:creationId xmlns:p14="http://schemas.microsoft.com/office/powerpoint/2010/main" val="3341718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60501-0652-CB9D-B6A9-A9C55C7FD940}"/>
              </a:ext>
            </a:extLst>
          </p:cNvPr>
          <p:cNvSpPr>
            <a:spLocks noGrp="1"/>
          </p:cNvSpPr>
          <p:nvPr>
            <p:ph type="title"/>
          </p:nvPr>
        </p:nvSpPr>
        <p:spPr/>
        <p:txBody>
          <a:bodyPr/>
          <a:lstStyle/>
          <a:p>
            <a:r>
              <a:rPr lang="en-US" dirty="0"/>
              <a:t>Scenario #1 – Rebase Fear</a:t>
            </a:r>
          </a:p>
        </p:txBody>
      </p:sp>
      <p:sp>
        <p:nvSpPr>
          <p:cNvPr id="5" name="Text Placeholder 4">
            <a:extLst>
              <a:ext uri="{FF2B5EF4-FFF2-40B4-BE49-F238E27FC236}">
                <a16:creationId xmlns:a16="http://schemas.microsoft.com/office/drawing/2014/main" id="{5E9F6B9F-4BF5-A4DE-8FB6-1F2E2F6E194D}"/>
              </a:ext>
            </a:extLst>
          </p:cNvPr>
          <p:cNvSpPr>
            <a:spLocks noGrp="1"/>
          </p:cNvSpPr>
          <p:nvPr>
            <p:ph type="body" idx="1"/>
          </p:nvPr>
        </p:nvSpPr>
        <p:spPr/>
        <p:txBody>
          <a:bodyPr/>
          <a:lstStyle/>
          <a:p>
            <a:r>
              <a:rPr lang="en-US" dirty="0"/>
              <a:t>I messed something up with my rebase and I think I lost work</a:t>
            </a:r>
          </a:p>
        </p:txBody>
      </p:sp>
      <p:pic>
        <p:nvPicPr>
          <p:cNvPr id="3" name="Picture 2" descr="Clouded leopard in tree">
            <a:extLst>
              <a:ext uri="{FF2B5EF4-FFF2-40B4-BE49-F238E27FC236}">
                <a16:creationId xmlns:a16="http://schemas.microsoft.com/office/drawing/2014/main" id="{78654FB9-13AC-FC52-85A1-55E81A82E176}"/>
              </a:ext>
            </a:extLst>
          </p:cNvPr>
          <p:cNvPicPr>
            <a:picLocks noChangeAspect="1"/>
          </p:cNvPicPr>
          <p:nvPr/>
        </p:nvPicPr>
        <p:blipFill>
          <a:blip r:embed="rId3"/>
          <a:stretch>
            <a:fillRect/>
          </a:stretch>
        </p:blipFill>
        <p:spPr>
          <a:xfrm>
            <a:off x="8046961" y="215624"/>
            <a:ext cx="3944538" cy="2625423"/>
          </a:xfrm>
          <a:prstGeom prst="rect">
            <a:avLst/>
          </a:prstGeom>
        </p:spPr>
      </p:pic>
    </p:spTree>
    <p:extLst>
      <p:ext uri="{BB962C8B-B14F-4D97-AF65-F5344CB8AC3E}">
        <p14:creationId xmlns:p14="http://schemas.microsoft.com/office/powerpoint/2010/main" val="2543854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EC16A1-6E77-BD3F-BB00-335D5F271A2D}"/>
              </a:ext>
            </a:extLst>
          </p:cNvPr>
          <p:cNvSpPr>
            <a:spLocks noGrp="1"/>
          </p:cNvSpPr>
          <p:nvPr>
            <p:ph type="title"/>
          </p:nvPr>
        </p:nvSpPr>
        <p:spPr/>
        <p:txBody>
          <a:bodyPr/>
          <a:lstStyle/>
          <a:p>
            <a:r>
              <a:rPr lang="en-US" dirty="0"/>
              <a:t>Some scary things</a:t>
            </a:r>
          </a:p>
        </p:txBody>
      </p:sp>
      <p:sp>
        <p:nvSpPr>
          <p:cNvPr id="5" name="Content Placeholder 4">
            <a:extLst>
              <a:ext uri="{FF2B5EF4-FFF2-40B4-BE49-F238E27FC236}">
                <a16:creationId xmlns:a16="http://schemas.microsoft.com/office/drawing/2014/main" id="{CC987B62-9DED-2447-FFEA-A75B19F55878}"/>
              </a:ext>
            </a:extLst>
          </p:cNvPr>
          <p:cNvSpPr>
            <a:spLocks noGrp="1"/>
          </p:cNvSpPr>
          <p:nvPr>
            <p:ph idx="1"/>
          </p:nvPr>
        </p:nvSpPr>
        <p:spPr/>
        <p:txBody>
          <a:bodyPr/>
          <a:lstStyle/>
          <a:p>
            <a:r>
              <a:rPr lang="en-US" dirty="0"/>
              <a:t>Your branch and origin/branch has diverged and have N and M different commits each, respectively</a:t>
            </a:r>
          </a:p>
          <a:p>
            <a:r>
              <a:rPr lang="en-US" dirty="0"/>
              <a:t>Might have to resolve conflicts at every commit that is being rebased, which can result in you making a mistake if you don’t resolve your conflict correctly, or the feeling that you are doing the same thing multiple times.</a:t>
            </a:r>
          </a:p>
        </p:txBody>
      </p:sp>
      <p:pic>
        <p:nvPicPr>
          <p:cNvPr id="7" name="Picture 6">
            <a:extLst>
              <a:ext uri="{FF2B5EF4-FFF2-40B4-BE49-F238E27FC236}">
                <a16:creationId xmlns:a16="http://schemas.microsoft.com/office/drawing/2014/main" id="{3732D929-4AEE-58C8-8884-F39F3B1E6C8B}"/>
              </a:ext>
            </a:extLst>
          </p:cNvPr>
          <p:cNvPicPr>
            <a:picLocks noChangeAspect="1"/>
          </p:cNvPicPr>
          <p:nvPr/>
        </p:nvPicPr>
        <p:blipFill>
          <a:blip r:embed="rId2"/>
          <a:stretch>
            <a:fillRect/>
          </a:stretch>
        </p:blipFill>
        <p:spPr>
          <a:xfrm>
            <a:off x="2092209" y="4022411"/>
            <a:ext cx="9909406" cy="2199216"/>
          </a:xfrm>
          <a:prstGeom prst="rect">
            <a:avLst/>
          </a:prstGeom>
        </p:spPr>
      </p:pic>
    </p:spTree>
    <p:extLst>
      <p:ext uri="{BB962C8B-B14F-4D97-AF65-F5344CB8AC3E}">
        <p14:creationId xmlns:p14="http://schemas.microsoft.com/office/powerpoint/2010/main" val="1777639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C9185E-13B1-5F6D-D56B-566BFD1D7281}"/>
              </a:ext>
            </a:extLst>
          </p:cNvPr>
          <p:cNvSpPr>
            <a:spLocks noGrp="1"/>
          </p:cNvSpPr>
          <p:nvPr>
            <p:ph type="title"/>
          </p:nvPr>
        </p:nvSpPr>
        <p:spPr/>
        <p:txBody>
          <a:bodyPr/>
          <a:lstStyle/>
          <a:p>
            <a:r>
              <a:rPr lang="en-US" dirty="0"/>
              <a:t>Rebase and Force push</a:t>
            </a:r>
          </a:p>
        </p:txBody>
      </p:sp>
      <p:sp>
        <p:nvSpPr>
          <p:cNvPr id="6" name="Content Placeholder 5">
            <a:extLst>
              <a:ext uri="{FF2B5EF4-FFF2-40B4-BE49-F238E27FC236}">
                <a16:creationId xmlns:a16="http://schemas.microsoft.com/office/drawing/2014/main" id="{98CF8A4D-B9D3-EDDA-1231-537401C82436}"/>
              </a:ext>
            </a:extLst>
          </p:cNvPr>
          <p:cNvSpPr>
            <a:spLocks noGrp="1"/>
          </p:cNvSpPr>
          <p:nvPr>
            <p:ph idx="1"/>
          </p:nvPr>
        </p:nvSpPr>
        <p:spPr/>
        <p:txBody>
          <a:bodyPr/>
          <a:lstStyle/>
          <a:p>
            <a:r>
              <a:rPr lang="en-US" dirty="0"/>
              <a:t>Rebase locally, can be based on remote or local branch</a:t>
            </a:r>
          </a:p>
          <a:p>
            <a:r>
              <a:rPr lang="en-US" dirty="0"/>
              <a:t>Orphaned commits</a:t>
            </a:r>
          </a:p>
          <a:p>
            <a:r>
              <a:rPr lang="en-US" dirty="0"/>
              <a:t>Mismatched history so can’t push</a:t>
            </a:r>
          </a:p>
          <a:p>
            <a:r>
              <a:rPr lang="en-US" dirty="0"/>
              <a:t>Force Push (with lease)</a:t>
            </a:r>
          </a:p>
          <a:p>
            <a:r>
              <a:rPr lang="en-US" dirty="0"/>
              <a:t>Rebase on PR (don’t create a merge commit)</a:t>
            </a:r>
          </a:p>
        </p:txBody>
      </p:sp>
    </p:spTree>
    <p:extLst>
      <p:ext uri="{BB962C8B-B14F-4D97-AF65-F5344CB8AC3E}">
        <p14:creationId xmlns:p14="http://schemas.microsoft.com/office/powerpoint/2010/main" val="2589059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5CDDA-2AF8-4160-934C-2EA35407E912}"/>
              </a:ext>
            </a:extLst>
          </p:cNvPr>
          <p:cNvSpPr>
            <a:spLocks noGrp="1"/>
          </p:cNvSpPr>
          <p:nvPr>
            <p:ph type="title"/>
          </p:nvPr>
        </p:nvSpPr>
        <p:spPr/>
        <p:txBody>
          <a:bodyPr/>
          <a:lstStyle/>
          <a:p>
            <a:r>
              <a:rPr lang="en-US" dirty="0"/>
              <a:t>Demo: Force Pushing local after rebase</a:t>
            </a:r>
          </a:p>
        </p:txBody>
      </p:sp>
      <p:sp>
        <p:nvSpPr>
          <p:cNvPr id="5" name="Text Placeholder 4">
            <a:extLst>
              <a:ext uri="{FF2B5EF4-FFF2-40B4-BE49-F238E27FC236}">
                <a16:creationId xmlns:a16="http://schemas.microsoft.com/office/drawing/2014/main" id="{5F9278D0-3C27-4EF2-84DD-F4E8A78A9543}"/>
              </a:ext>
            </a:extLst>
          </p:cNvPr>
          <p:cNvSpPr>
            <a:spLocks noGrp="1"/>
          </p:cNvSpPr>
          <p:nvPr>
            <p:ph type="body" idx="1"/>
          </p:nvPr>
        </p:nvSpPr>
        <p:spPr/>
        <p:txBody>
          <a:bodyPr/>
          <a:lstStyle/>
          <a:p>
            <a:r>
              <a:rPr lang="en-US" dirty="0"/>
              <a:t>Your local history is correct, but remote won’t let you push.  Use the force, Luke!</a:t>
            </a:r>
          </a:p>
        </p:txBody>
      </p:sp>
    </p:spTree>
    <p:extLst>
      <p:ext uri="{BB962C8B-B14F-4D97-AF65-F5344CB8AC3E}">
        <p14:creationId xmlns:p14="http://schemas.microsoft.com/office/powerpoint/2010/main" val="1963246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5" name="Group 11">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4"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8"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7" name="Group 25">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7"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8"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9" name="Rectangle 39">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0" name="Freeform 11">
            <a:extLst>
              <a:ext uri="{FF2B5EF4-FFF2-40B4-BE49-F238E27FC236}">
                <a16:creationId xmlns:a16="http://schemas.microsoft.com/office/drawing/2014/main" id="{5B3CCFC9-E82D-444E-9621-FE5F95E67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4" name="Rectangle 43">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8E0E3EEA-DD5E-4CE8-81B9-5B189C936F93}"/>
              </a:ext>
            </a:extLst>
          </p:cNvPr>
          <p:cNvSpPr>
            <a:spLocks noGrp="1"/>
          </p:cNvSpPr>
          <p:nvPr>
            <p:ph type="title"/>
          </p:nvPr>
        </p:nvSpPr>
        <p:spPr>
          <a:xfrm>
            <a:off x="541867" y="787400"/>
            <a:ext cx="7145866" cy="778933"/>
          </a:xfrm>
        </p:spPr>
        <p:txBody>
          <a:bodyPr vert="horz" lIns="91440" tIns="45720" rIns="91440" bIns="45720" rtlCol="0" anchor="ctr">
            <a:normAutofit/>
          </a:bodyPr>
          <a:lstStyle/>
          <a:p>
            <a:r>
              <a:rPr lang="en-US" sz="3200" dirty="0">
                <a:solidFill>
                  <a:srgbClr val="FEFFFF"/>
                </a:solidFill>
              </a:rPr>
              <a:t>Who am I?</a:t>
            </a:r>
          </a:p>
        </p:txBody>
      </p:sp>
      <p:sp>
        <p:nvSpPr>
          <p:cNvPr id="6" name="Text Placeholder 5">
            <a:extLst>
              <a:ext uri="{FF2B5EF4-FFF2-40B4-BE49-F238E27FC236}">
                <a16:creationId xmlns:a16="http://schemas.microsoft.com/office/drawing/2014/main" id="{1776946E-2498-4DF6-8A6C-62ECFD7F420F}"/>
              </a:ext>
            </a:extLst>
          </p:cNvPr>
          <p:cNvSpPr>
            <a:spLocks noGrp="1"/>
          </p:cNvSpPr>
          <p:nvPr>
            <p:ph type="body" sz="half" idx="2"/>
          </p:nvPr>
        </p:nvSpPr>
        <p:spPr>
          <a:xfrm>
            <a:off x="417103" y="1781774"/>
            <a:ext cx="7834861" cy="5253580"/>
          </a:xfrm>
        </p:spPr>
        <p:txBody>
          <a:bodyPr vert="horz" lIns="91440" tIns="45720" rIns="91440" bIns="45720" rtlCol="0">
            <a:normAutofit fontScale="85000" lnSpcReduction="20000"/>
          </a:bodyPr>
          <a:lstStyle/>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is an experienced speaker, author, trainer, and </a:t>
            </a:r>
            <a:r>
              <a:rPr lang="en-US" sz="1400" dirty="0" err="1">
                <a:solidFill>
                  <a:schemeClr val="bg1"/>
                </a:solidFill>
                <a:latin typeface="Utsaah" panose="020B0502040204020203" pitchFamily="34" charset="0"/>
                <a:ea typeface="Verdana" panose="020B0604030504040204" pitchFamily="34" charset="0"/>
                <a:cs typeface="Utsaah" panose="020B0502040204020203" pitchFamily="34" charset="0"/>
              </a:rPr>
              <a:t>.Net</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developer with </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a:t>
            </a: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MCT (x4) / MVP (x2)/</a:t>
            </a:r>
            <a:r>
              <a:rPr lang="en-US" sz="1600" dirty="0" err="1">
                <a:solidFill>
                  <a:schemeClr val="bg1"/>
                </a:solidFill>
                <a:latin typeface="Utsaah" panose="020B0502040204020203" pitchFamily="34" charset="0"/>
                <a:ea typeface="Verdana" panose="020B0604030504040204" pitchFamily="34" charset="0"/>
                <a:cs typeface="Utsaah" panose="020B0502040204020203" pitchFamily="34" charset="0"/>
              </a:rPr>
              <a:t>MSLearn</a:t>
            </a: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Expert</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MCSD: App Builder</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Fundamentals</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Data Fundamentals</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SCI Fundamentals</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Administrator Associate</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Security Associate</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Developer Associate </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IOT Developer Specialization</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Cosmos DB Developer Specialization</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Database Administrator Associate</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Solutions Architect Expert</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DevOps Engineer Expert</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has a masters of science degree in computer information systems, and a bachelor of science degree in computer science.  Additionally, Brian has over ten years of experience instructing college courses online in SQL databases, C#/VB </a:t>
            </a:r>
            <a:r>
              <a:rPr lang="en-US" sz="1400" dirty="0" err="1">
                <a:solidFill>
                  <a:schemeClr val="bg1"/>
                </a:solidFill>
                <a:latin typeface="Utsaah" panose="020B0502040204020203" pitchFamily="34" charset="0"/>
                <a:ea typeface="Verdana" panose="020B0604030504040204" pitchFamily="34" charset="0"/>
                <a:cs typeface="Utsaah" panose="020B0502040204020203" pitchFamily="34" charset="0"/>
              </a:rPr>
              <a:t>.Net</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programming, Java programming, and Microsoft Office.</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has also created many online video courses, available on various platforms.  Recently, Brian published </a:t>
            </a:r>
            <a:r>
              <a:rPr lang="en-US" dirty="0">
                <a:solidFill>
                  <a:schemeClr val="bg1"/>
                </a:solidFill>
                <a:latin typeface="Utsaah" panose="020B0502040204020203" pitchFamily="34" charset="0"/>
                <a:ea typeface="Verdana" panose="020B0604030504040204" pitchFamily="34" charset="0"/>
                <a:cs typeface="Utsaah" panose="020B0502040204020203" pitchFamily="34" charset="0"/>
              </a:rPr>
              <a:t>the second edition of his</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first book: Practical Entity Framework </a:t>
            </a:r>
            <a:r>
              <a:rPr lang="en-US" dirty="0">
                <a:solidFill>
                  <a:schemeClr val="bg1"/>
                </a:solidFill>
                <a:latin typeface="Utsaah" panose="020B0502040204020203" pitchFamily="34" charset="0"/>
                <a:ea typeface="Verdana" panose="020B0604030504040204" pitchFamily="34" charset="0"/>
                <a:cs typeface="Utsaah" panose="020B0502040204020203" pitchFamily="34" charset="0"/>
              </a:rPr>
              <a:t>Core 6 </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with </a:t>
            </a:r>
            <a:r>
              <a:rPr lang="en-US" sz="1400" dirty="0" err="1">
                <a:solidFill>
                  <a:schemeClr val="bg1"/>
                </a:solidFill>
                <a:latin typeface="Utsaah" panose="020B0502040204020203" pitchFamily="34" charset="0"/>
                <a:ea typeface="Verdana" panose="020B0604030504040204" pitchFamily="34" charset="0"/>
                <a:cs typeface="Utsaah" panose="020B0502040204020203" pitchFamily="34" charset="0"/>
              </a:rPr>
              <a:t>APress</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runs a company named Major Guidance Solutions, which does contract and custom training and curriculum development.  If you are interested in becoming Azure certified, make sure to connect with me.</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Connect with Brian on Twitter and/or Linked In</a:t>
            </a:r>
          </a:p>
          <a:p>
            <a:r>
              <a:rPr lang="en-US" sz="2400" dirty="0">
                <a:solidFill>
                  <a:schemeClr val="bg1"/>
                </a:solidFill>
                <a:latin typeface="Utsaah" panose="020B0502040204020203" pitchFamily="34" charset="0"/>
                <a:ea typeface="Verdana" panose="020B0604030504040204" pitchFamily="34" charset="0"/>
                <a:cs typeface="Utsaah" panose="020B0502040204020203" pitchFamily="34" charset="0"/>
              </a:rPr>
              <a:t>@blgorman</a:t>
            </a:r>
          </a:p>
          <a:p>
            <a:r>
              <a:rPr lang="en-US" sz="2400" dirty="0">
                <a:solidFill>
                  <a:schemeClr val="bg1"/>
                </a:solidFill>
                <a:latin typeface="Utsaah" panose="020B0502040204020203" pitchFamily="34" charset="0"/>
                <a:ea typeface="Verdana" panose="020B0604030504040204" pitchFamily="34" charset="0"/>
                <a:cs typeface="Utsaah" panose="020B0502040204020203" pitchFamily="34" charset="0"/>
              </a:rPr>
              <a:t>https://www.linkedin/in/brianlgorman</a:t>
            </a:r>
          </a:p>
          <a:p>
            <a:pPr>
              <a:buFont typeface="Wingdings 3" charset="2"/>
              <a:buChar char=""/>
            </a:pPr>
            <a:endParaRPr lang="en-US" dirty="0">
              <a:solidFill>
                <a:schemeClr val="bg1"/>
              </a:solidFill>
              <a:latin typeface="Verdana" panose="020B0604030504040204" pitchFamily="34" charset="0"/>
              <a:ea typeface="Verdana" panose="020B0604030504040204" pitchFamily="34" charset="0"/>
            </a:endParaRPr>
          </a:p>
          <a:p>
            <a:pPr>
              <a:buFont typeface="Wingdings 3" charset="2"/>
              <a:buChar char=""/>
            </a:pPr>
            <a:endParaRPr lang="en-US" dirty="0">
              <a:solidFill>
                <a:schemeClr val="bg1"/>
              </a:solidFill>
              <a:latin typeface="Verdana" panose="020B0604030504040204" pitchFamily="34" charset="0"/>
              <a:ea typeface="Verdana" panose="020B0604030504040204" pitchFamily="34" charset="0"/>
            </a:endParaRPr>
          </a:p>
        </p:txBody>
      </p:sp>
      <p:pic>
        <p:nvPicPr>
          <p:cNvPr id="55" name="Picture 54" descr="A blue and white sign&#10;&#10;Description automatically generated with low confidence">
            <a:extLst>
              <a:ext uri="{FF2B5EF4-FFF2-40B4-BE49-F238E27FC236}">
                <a16:creationId xmlns:a16="http://schemas.microsoft.com/office/drawing/2014/main" id="{512B5931-53E4-4307-A88A-9EEA8D8B7704}"/>
              </a:ext>
            </a:extLst>
          </p:cNvPr>
          <p:cNvPicPr>
            <a:picLocks noChangeAspect="1"/>
          </p:cNvPicPr>
          <p:nvPr/>
        </p:nvPicPr>
        <p:blipFill>
          <a:blip r:embed="rId3"/>
          <a:stretch>
            <a:fillRect/>
          </a:stretch>
        </p:blipFill>
        <p:spPr>
          <a:xfrm>
            <a:off x="3288985" y="286257"/>
            <a:ext cx="1273821" cy="1273821"/>
          </a:xfrm>
          <a:prstGeom prst="rect">
            <a:avLst/>
          </a:prstGeom>
        </p:spPr>
      </p:pic>
      <p:pic>
        <p:nvPicPr>
          <p:cNvPr id="59" name="Picture 58" descr="A picture containing text, sign&#10;&#10;Description automatically generated">
            <a:extLst>
              <a:ext uri="{FF2B5EF4-FFF2-40B4-BE49-F238E27FC236}">
                <a16:creationId xmlns:a16="http://schemas.microsoft.com/office/drawing/2014/main" id="{B7758379-46BC-4362-A8C0-E40B22576E00}"/>
              </a:ext>
            </a:extLst>
          </p:cNvPr>
          <p:cNvPicPr>
            <a:picLocks noChangeAspect="1"/>
          </p:cNvPicPr>
          <p:nvPr/>
        </p:nvPicPr>
        <p:blipFill>
          <a:blip r:embed="rId4"/>
          <a:stretch>
            <a:fillRect/>
          </a:stretch>
        </p:blipFill>
        <p:spPr>
          <a:xfrm>
            <a:off x="6906243" y="1786650"/>
            <a:ext cx="1287662" cy="1287662"/>
          </a:xfrm>
          <a:prstGeom prst="rect">
            <a:avLst/>
          </a:prstGeom>
        </p:spPr>
      </p:pic>
      <p:pic>
        <p:nvPicPr>
          <p:cNvPr id="61" name="Picture 60" descr="A picture containing text, sign, blue&#10;&#10;Description automatically generated">
            <a:extLst>
              <a:ext uri="{FF2B5EF4-FFF2-40B4-BE49-F238E27FC236}">
                <a16:creationId xmlns:a16="http://schemas.microsoft.com/office/drawing/2014/main" id="{897D69D9-DDD1-4F40-9897-8D27FF766198}"/>
              </a:ext>
            </a:extLst>
          </p:cNvPr>
          <p:cNvPicPr>
            <a:picLocks noChangeAspect="1"/>
          </p:cNvPicPr>
          <p:nvPr/>
        </p:nvPicPr>
        <p:blipFill>
          <a:blip r:embed="rId5"/>
          <a:stretch>
            <a:fillRect/>
          </a:stretch>
        </p:blipFill>
        <p:spPr>
          <a:xfrm>
            <a:off x="4562806" y="300346"/>
            <a:ext cx="1273820" cy="1273820"/>
          </a:xfrm>
          <a:prstGeom prst="rect">
            <a:avLst/>
          </a:prstGeom>
        </p:spPr>
      </p:pic>
      <p:pic>
        <p:nvPicPr>
          <p:cNvPr id="63" name="Picture 62" descr="A picture containing text, sign, outdoor, blue&#10;&#10;Description automatically generated">
            <a:extLst>
              <a:ext uri="{FF2B5EF4-FFF2-40B4-BE49-F238E27FC236}">
                <a16:creationId xmlns:a16="http://schemas.microsoft.com/office/drawing/2014/main" id="{25D144EB-1253-433A-B198-DCC03271536F}"/>
              </a:ext>
            </a:extLst>
          </p:cNvPr>
          <p:cNvPicPr>
            <a:picLocks noChangeAspect="1"/>
          </p:cNvPicPr>
          <p:nvPr/>
        </p:nvPicPr>
        <p:blipFill>
          <a:blip r:embed="rId6"/>
          <a:stretch>
            <a:fillRect/>
          </a:stretch>
        </p:blipFill>
        <p:spPr>
          <a:xfrm>
            <a:off x="5785621" y="304282"/>
            <a:ext cx="1273820" cy="1273820"/>
          </a:xfrm>
          <a:prstGeom prst="rect">
            <a:avLst/>
          </a:prstGeom>
        </p:spPr>
      </p:pic>
      <p:pic>
        <p:nvPicPr>
          <p:cNvPr id="65" name="Picture 64" descr="A picture containing text, sign, outdoor, blue&#10;&#10;Description automatically generated">
            <a:extLst>
              <a:ext uri="{FF2B5EF4-FFF2-40B4-BE49-F238E27FC236}">
                <a16:creationId xmlns:a16="http://schemas.microsoft.com/office/drawing/2014/main" id="{95363EC5-BDB6-4E83-8D8A-5A09D2069465}"/>
              </a:ext>
            </a:extLst>
          </p:cNvPr>
          <p:cNvPicPr>
            <a:picLocks noChangeAspect="1"/>
          </p:cNvPicPr>
          <p:nvPr/>
        </p:nvPicPr>
        <p:blipFill>
          <a:blip r:embed="rId7"/>
          <a:stretch>
            <a:fillRect/>
          </a:stretch>
        </p:blipFill>
        <p:spPr>
          <a:xfrm>
            <a:off x="7016133" y="294672"/>
            <a:ext cx="1273820" cy="1273820"/>
          </a:xfrm>
          <a:prstGeom prst="rect">
            <a:avLst/>
          </a:prstGeom>
        </p:spPr>
      </p:pic>
      <p:pic>
        <p:nvPicPr>
          <p:cNvPr id="66" name="Picture 65" descr="A picture containing text, sign, blue&#10;&#10;Description automatically generated">
            <a:extLst>
              <a:ext uri="{FF2B5EF4-FFF2-40B4-BE49-F238E27FC236}">
                <a16:creationId xmlns:a16="http://schemas.microsoft.com/office/drawing/2014/main" id="{250AD97C-2C34-484D-B43C-3DA7216CEC63}"/>
              </a:ext>
            </a:extLst>
          </p:cNvPr>
          <p:cNvPicPr>
            <a:picLocks noChangeAspect="1"/>
          </p:cNvPicPr>
          <p:nvPr/>
        </p:nvPicPr>
        <p:blipFill>
          <a:blip r:embed="rId8"/>
          <a:stretch>
            <a:fillRect/>
          </a:stretch>
        </p:blipFill>
        <p:spPr>
          <a:xfrm>
            <a:off x="4303158" y="1767203"/>
            <a:ext cx="1274786" cy="1274786"/>
          </a:xfrm>
          <a:prstGeom prst="rect">
            <a:avLst/>
          </a:prstGeom>
        </p:spPr>
      </p:pic>
      <p:pic>
        <p:nvPicPr>
          <p:cNvPr id="67" name="Picture 66" descr="A picture containing text, sign, blue&#10;&#10;Description automatically generated">
            <a:extLst>
              <a:ext uri="{FF2B5EF4-FFF2-40B4-BE49-F238E27FC236}">
                <a16:creationId xmlns:a16="http://schemas.microsoft.com/office/drawing/2014/main" id="{A325B8D4-30E3-43B5-84ED-E4A709FED039}"/>
              </a:ext>
            </a:extLst>
          </p:cNvPr>
          <p:cNvPicPr>
            <a:picLocks noChangeAspect="1"/>
          </p:cNvPicPr>
          <p:nvPr/>
        </p:nvPicPr>
        <p:blipFill>
          <a:blip r:embed="rId9"/>
          <a:stretch>
            <a:fillRect/>
          </a:stretch>
        </p:blipFill>
        <p:spPr>
          <a:xfrm>
            <a:off x="5609651" y="1767204"/>
            <a:ext cx="1237933" cy="1237933"/>
          </a:xfrm>
          <a:prstGeom prst="rect">
            <a:avLst/>
          </a:prstGeom>
        </p:spPr>
      </p:pic>
      <p:pic>
        <p:nvPicPr>
          <p:cNvPr id="3" name="Picture 2" descr="A picture containing text, sign, blue&#10;&#10;Description automatically generated">
            <a:extLst>
              <a:ext uri="{FF2B5EF4-FFF2-40B4-BE49-F238E27FC236}">
                <a16:creationId xmlns:a16="http://schemas.microsoft.com/office/drawing/2014/main" id="{6EDF5E26-5319-4F2D-8F5E-38416539C32C}"/>
              </a:ext>
            </a:extLst>
          </p:cNvPr>
          <p:cNvPicPr>
            <a:picLocks noChangeAspect="1"/>
          </p:cNvPicPr>
          <p:nvPr/>
        </p:nvPicPr>
        <p:blipFill>
          <a:blip r:embed="rId10"/>
          <a:stretch>
            <a:fillRect/>
          </a:stretch>
        </p:blipFill>
        <p:spPr>
          <a:xfrm>
            <a:off x="4961870" y="2869699"/>
            <a:ext cx="1374415" cy="1374415"/>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57FF7C9B-5BC2-4B59-B065-B879B6919DAF}"/>
              </a:ext>
            </a:extLst>
          </p:cNvPr>
          <p:cNvPicPr>
            <a:picLocks noChangeAspect="1"/>
          </p:cNvPicPr>
          <p:nvPr/>
        </p:nvPicPr>
        <p:blipFill>
          <a:blip r:embed="rId11"/>
          <a:stretch>
            <a:fillRect/>
          </a:stretch>
        </p:blipFill>
        <p:spPr>
          <a:xfrm>
            <a:off x="6316899" y="2921010"/>
            <a:ext cx="1337674" cy="1337674"/>
          </a:xfrm>
          <a:prstGeom prst="rect">
            <a:avLst/>
          </a:prstGeom>
        </p:spPr>
      </p:pic>
      <p:pic>
        <p:nvPicPr>
          <p:cNvPr id="52" name="Picture 51" descr="A picture containing logo&#10;&#10;Description automatically generated">
            <a:extLst>
              <a:ext uri="{FF2B5EF4-FFF2-40B4-BE49-F238E27FC236}">
                <a16:creationId xmlns:a16="http://schemas.microsoft.com/office/drawing/2014/main" id="{B25C94C6-514F-97CB-E6DE-327A800294F4}"/>
              </a:ext>
            </a:extLst>
          </p:cNvPr>
          <p:cNvPicPr>
            <a:picLocks noChangeAspect="1"/>
          </p:cNvPicPr>
          <p:nvPr/>
        </p:nvPicPr>
        <p:blipFill>
          <a:blip r:embed="rId12"/>
          <a:stretch>
            <a:fillRect/>
          </a:stretch>
        </p:blipFill>
        <p:spPr>
          <a:xfrm>
            <a:off x="8310623" y="1861085"/>
            <a:ext cx="1427507" cy="1427507"/>
          </a:xfrm>
          <a:prstGeom prst="rect">
            <a:avLst/>
          </a:prstGeom>
        </p:spPr>
      </p:pic>
      <p:pic>
        <p:nvPicPr>
          <p:cNvPr id="56" name="Picture 55" descr="Text&#10;&#10;Description automatically generated with medium confidence">
            <a:extLst>
              <a:ext uri="{FF2B5EF4-FFF2-40B4-BE49-F238E27FC236}">
                <a16:creationId xmlns:a16="http://schemas.microsoft.com/office/drawing/2014/main" id="{69B1FC42-8FEC-CDFD-51D8-D2AA4956E0FE}"/>
              </a:ext>
            </a:extLst>
          </p:cNvPr>
          <p:cNvPicPr>
            <a:picLocks noChangeAspect="1"/>
          </p:cNvPicPr>
          <p:nvPr/>
        </p:nvPicPr>
        <p:blipFill>
          <a:blip r:embed="rId13"/>
          <a:stretch>
            <a:fillRect/>
          </a:stretch>
        </p:blipFill>
        <p:spPr>
          <a:xfrm>
            <a:off x="9733455" y="5021942"/>
            <a:ext cx="1143245" cy="1629940"/>
          </a:xfrm>
          <a:prstGeom prst="rect">
            <a:avLst/>
          </a:prstGeom>
        </p:spPr>
      </p:pic>
      <p:pic>
        <p:nvPicPr>
          <p:cNvPr id="11" name="Content Placeholder 10" descr="A picture containing text, sign, outdoor&#10;&#10;Description automatically generated">
            <a:extLst>
              <a:ext uri="{FF2B5EF4-FFF2-40B4-BE49-F238E27FC236}">
                <a16:creationId xmlns:a16="http://schemas.microsoft.com/office/drawing/2014/main" id="{8A28ABBD-73EB-17A1-F4EC-E9E0EA390555}"/>
              </a:ext>
            </a:extLst>
          </p:cNvPr>
          <p:cNvPicPr>
            <a:picLocks noGrp="1" noChangeAspect="1"/>
          </p:cNvPicPr>
          <p:nvPr>
            <p:ph idx="1"/>
          </p:nvPr>
        </p:nvPicPr>
        <p:blipFill>
          <a:blip r:embed="rId14"/>
          <a:stretch>
            <a:fillRect/>
          </a:stretch>
        </p:blipFill>
        <p:spPr>
          <a:xfrm>
            <a:off x="3558780" y="2906567"/>
            <a:ext cx="1324601" cy="1324601"/>
          </a:xfrm>
        </p:spPr>
      </p:pic>
      <p:pic>
        <p:nvPicPr>
          <p:cNvPr id="9" name="Picture 8">
            <a:extLst>
              <a:ext uri="{FF2B5EF4-FFF2-40B4-BE49-F238E27FC236}">
                <a16:creationId xmlns:a16="http://schemas.microsoft.com/office/drawing/2014/main" id="{4742F78E-7CEE-CB5B-89D7-1C144D40B45D}"/>
              </a:ext>
            </a:extLst>
          </p:cNvPr>
          <p:cNvPicPr>
            <a:picLocks noChangeAspect="1"/>
          </p:cNvPicPr>
          <p:nvPr/>
        </p:nvPicPr>
        <p:blipFill>
          <a:blip r:embed="rId15"/>
          <a:stretch>
            <a:fillRect/>
          </a:stretch>
        </p:blipFill>
        <p:spPr>
          <a:xfrm>
            <a:off x="9914423" y="0"/>
            <a:ext cx="2247619" cy="4838095"/>
          </a:xfrm>
          <a:prstGeom prst="rect">
            <a:avLst/>
          </a:prstGeom>
        </p:spPr>
      </p:pic>
      <p:pic>
        <p:nvPicPr>
          <p:cNvPr id="5" name="Picture 4" descr="A picture containing text, sign, outdoor, blue&#10;&#10;Description automatically generated">
            <a:extLst>
              <a:ext uri="{FF2B5EF4-FFF2-40B4-BE49-F238E27FC236}">
                <a16:creationId xmlns:a16="http://schemas.microsoft.com/office/drawing/2014/main" id="{3B6A9D13-03D1-19D8-EB17-79232122D63F}"/>
              </a:ext>
            </a:extLst>
          </p:cNvPr>
          <p:cNvPicPr>
            <a:picLocks noChangeAspect="1"/>
          </p:cNvPicPr>
          <p:nvPr/>
        </p:nvPicPr>
        <p:blipFill>
          <a:blip r:embed="rId16"/>
          <a:stretch>
            <a:fillRect/>
          </a:stretch>
        </p:blipFill>
        <p:spPr>
          <a:xfrm>
            <a:off x="8249915" y="304282"/>
            <a:ext cx="1252520" cy="1252520"/>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2CA4C758-F5BF-E150-5F5E-98D31F6669DC}"/>
              </a:ext>
            </a:extLst>
          </p:cNvPr>
          <p:cNvPicPr>
            <a:picLocks noChangeAspect="1"/>
          </p:cNvPicPr>
          <p:nvPr/>
        </p:nvPicPr>
        <p:blipFill>
          <a:blip r:embed="rId17"/>
          <a:stretch>
            <a:fillRect/>
          </a:stretch>
        </p:blipFill>
        <p:spPr>
          <a:xfrm>
            <a:off x="8330250" y="3388318"/>
            <a:ext cx="1427507" cy="1427507"/>
          </a:xfrm>
          <a:prstGeom prst="rect">
            <a:avLst/>
          </a:prstGeom>
        </p:spPr>
      </p:pic>
      <p:pic>
        <p:nvPicPr>
          <p:cNvPr id="25" name="Picture 24" descr="Graphical user interface, text, application, chat or text message&#10;&#10;Description automatically generated">
            <a:extLst>
              <a:ext uri="{FF2B5EF4-FFF2-40B4-BE49-F238E27FC236}">
                <a16:creationId xmlns:a16="http://schemas.microsoft.com/office/drawing/2014/main" id="{7E1BEF6E-4511-8156-B1A2-8D2A9791BBF2}"/>
              </a:ext>
            </a:extLst>
          </p:cNvPr>
          <p:cNvPicPr>
            <a:picLocks noChangeAspect="1"/>
          </p:cNvPicPr>
          <p:nvPr/>
        </p:nvPicPr>
        <p:blipFill>
          <a:blip r:embed="rId18"/>
          <a:stretch>
            <a:fillRect/>
          </a:stretch>
        </p:blipFill>
        <p:spPr>
          <a:xfrm>
            <a:off x="11019142" y="5024937"/>
            <a:ext cx="1082748" cy="1635284"/>
          </a:xfrm>
          <a:prstGeom prst="rect">
            <a:avLst/>
          </a:prstGeom>
        </p:spPr>
      </p:pic>
    </p:spTree>
    <p:extLst>
      <p:ext uri="{BB962C8B-B14F-4D97-AF65-F5344CB8AC3E}">
        <p14:creationId xmlns:p14="http://schemas.microsoft.com/office/powerpoint/2010/main" val="4222159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DD56-E18D-99E8-E98C-2AFE5F933B21}"/>
              </a:ext>
            </a:extLst>
          </p:cNvPr>
          <p:cNvSpPr>
            <a:spLocks noGrp="1"/>
          </p:cNvSpPr>
          <p:nvPr>
            <p:ph type="title"/>
          </p:nvPr>
        </p:nvSpPr>
        <p:spPr/>
        <p:txBody>
          <a:bodyPr/>
          <a:lstStyle/>
          <a:p>
            <a:r>
              <a:rPr lang="en-US" dirty="0"/>
              <a:t>Rebase and Force Push</a:t>
            </a:r>
          </a:p>
        </p:txBody>
      </p:sp>
      <p:sp>
        <p:nvSpPr>
          <p:cNvPr id="4" name="Text Placeholder 3">
            <a:extLst>
              <a:ext uri="{FF2B5EF4-FFF2-40B4-BE49-F238E27FC236}">
                <a16:creationId xmlns:a16="http://schemas.microsoft.com/office/drawing/2014/main" id="{C9271CA7-D2C5-04D0-A82B-D7D7BE308D8C}"/>
              </a:ext>
            </a:extLst>
          </p:cNvPr>
          <p:cNvSpPr>
            <a:spLocks noGrp="1"/>
          </p:cNvSpPr>
          <p:nvPr>
            <p:ph type="body" sz="half" idx="2"/>
          </p:nvPr>
        </p:nvSpPr>
        <p:spPr/>
        <p:txBody>
          <a:bodyPr/>
          <a:lstStyle/>
          <a:p>
            <a:r>
              <a:rPr lang="en-US" dirty="0"/>
              <a:t>Another developer got changes in before you did, so you have to rebase and then force push</a:t>
            </a:r>
          </a:p>
        </p:txBody>
      </p:sp>
      <p:pic>
        <p:nvPicPr>
          <p:cNvPr id="5" name="Picture 4">
            <a:extLst>
              <a:ext uri="{FF2B5EF4-FFF2-40B4-BE49-F238E27FC236}">
                <a16:creationId xmlns:a16="http://schemas.microsoft.com/office/drawing/2014/main" id="{04D210C8-5B14-2AAC-2F76-C65A5BFB9EDC}"/>
              </a:ext>
            </a:extLst>
          </p:cNvPr>
          <p:cNvPicPr>
            <a:picLocks noChangeAspect="1"/>
          </p:cNvPicPr>
          <p:nvPr/>
        </p:nvPicPr>
        <p:blipFill>
          <a:blip r:embed="rId3"/>
          <a:stretch>
            <a:fillRect/>
          </a:stretch>
        </p:blipFill>
        <p:spPr>
          <a:xfrm>
            <a:off x="2851411" y="607253"/>
            <a:ext cx="6112480" cy="4081623"/>
          </a:xfrm>
          <a:prstGeom prst="rect">
            <a:avLst/>
          </a:prstGeom>
        </p:spPr>
      </p:pic>
    </p:spTree>
    <p:extLst>
      <p:ext uri="{BB962C8B-B14F-4D97-AF65-F5344CB8AC3E}">
        <p14:creationId xmlns:p14="http://schemas.microsoft.com/office/powerpoint/2010/main" val="98591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7E8973-89B3-5769-8883-C705676529E4}"/>
              </a:ext>
            </a:extLst>
          </p:cNvPr>
          <p:cNvSpPr>
            <a:spLocks noGrp="1"/>
          </p:cNvSpPr>
          <p:nvPr>
            <p:ph type="title"/>
          </p:nvPr>
        </p:nvSpPr>
        <p:spPr/>
        <p:txBody>
          <a:bodyPr/>
          <a:lstStyle/>
          <a:p>
            <a:r>
              <a:rPr lang="en-US" dirty="0"/>
              <a:t>git rebase origin/main</a:t>
            </a:r>
          </a:p>
        </p:txBody>
      </p:sp>
      <p:pic>
        <p:nvPicPr>
          <p:cNvPr id="7" name="Picture 6">
            <a:extLst>
              <a:ext uri="{FF2B5EF4-FFF2-40B4-BE49-F238E27FC236}">
                <a16:creationId xmlns:a16="http://schemas.microsoft.com/office/drawing/2014/main" id="{AE8428D5-037B-9724-1830-217AB77910F9}"/>
              </a:ext>
            </a:extLst>
          </p:cNvPr>
          <p:cNvPicPr>
            <a:picLocks noChangeAspect="1"/>
          </p:cNvPicPr>
          <p:nvPr/>
        </p:nvPicPr>
        <p:blipFill>
          <a:blip r:embed="rId2"/>
          <a:stretch>
            <a:fillRect/>
          </a:stretch>
        </p:blipFill>
        <p:spPr>
          <a:xfrm>
            <a:off x="2839780" y="1309846"/>
            <a:ext cx="8417975" cy="5200338"/>
          </a:xfrm>
          <a:prstGeom prst="rect">
            <a:avLst/>
          </a:prstGeom>
        </p:spPr>
      </p:pic>
    </p:spTree>
    <p:extLst>
      <p:ext uri="{BB962C8B-B14F-4D97-AF65-F5344CB8AC3E}">
        <p14:creationId xmlns:p14="http://schemas.microsoft.com/office/powerpoint/2010/main" val="3791611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DFF2E-591B-306F-6DA5-9FDC83CCE7BF}"/>
              </a:ext>
            </a:extLst>
          </p:cNvPr>
          <p:cNvSpPr>
            <a:spLocks noGrp="1"/>
          </p:cNvSpPr>
          <p:nvPr>
            <p:ph type="title"/>
          </p:nvPr>
        </p:nvSpPr>
        <p:spPr>
          <a:xfrm>
            <a:off x="2672577" y="177686"/>
            <a:ext cx="8911687" cy="1280890"/>
          </a:xfrm>
        </p:spPr>
        <p:txBody>
          <a:bodyPr/>
          <a:lstStyle/>
          <a:p>
            <a:r>
              <a:rPr lang="en-US" dirty="0"/>
              <a:t>git status/git push/git push --force-with-lease</a:t>
            </a:r>
          </a:p>
        </p:txBody>
      </p:sp>
      <p:pic>
        <p:nvPicPr>
          <p:cNvPr id="4" name="Picture 3">
            <a:extLst>
              <a:ext uri="{FF2B5EF4-FFF2-40B4-BE49-F238E27FC236}">
                <a16:creationId xmlns:a16="http://schemas.microsoft.com/office/drawing/2014/main" id="{6A5D060F-D852-51D9-DFE8-88E1D6281A99}"/>
              </a:ext>
            </a:extLst>
          </p:cNvPr>
          <p:cNvPicPr>
            <a:picLocks noChangeAspect="1"/>
          </p:cNvPicPr>
          <p:nvPr/>
        </p:nvPicPr>
        <p:blipFill>
          <a:blip r:embed="rId2"/>
          <a:stretch>
            <a:fillRect/>
          </a:stretch>
        </p:blipFill>
        <p:spPr>
          <a:xfrm>
            <a:off x="2672577" y="1458576"/>
            <a:ext cx="8657143" cy="1352381"/>
          </a:xfrm>
          <a:prstGeom prst="rect">
            <a:avLst/>
          </a:prstGeom>
        </p:spPr>
      </p:pic>
      <p:pic>
        <p:nvPicPr>
          <p:cNvPr id="5" name="Picture 4">
            <a:extLst>
              <a:ext uri="{FF2B5EF4-FFF2-40B4-BE49-F238E27FC236}">
                <a16:creationId xmlns:a16="http://schemas.microsoft.com/office/drawing/2014/main" id="{3DC37334-4B99-F11A-099C-83DA6B8D5356}"/>
              </a:ext>
            </a:extLst>
          </p:cNvPr>
          <p:cNvPicPr>
            <a:picLocks noChangeAspect="1"/>
          </p:cNvPicPr>
          <p:nvPr/>
        </p:nvPicPr>
        <p:blipFill>
          <a:blip r:embed="rId3"/>
          <a:stretch>
            <a:fillRect/>
          </a:stretch>
        </p:blipFill>
        <p:spPr>
          <a:xfrm>
            <a:off x="2672577" y="2804706"/>
            <a:ext cx="7668121" cy="1643765"/>
          </a:xfrm>
          <a:prstGeom prst="rect">
            <a:avLst/>
          </a:prstGeom>
        </p:spPr>
      </p:pic>
      <p:pic>
        <p:nvPicPr>
          <p:cNvPr id="7" name="Picture 6">
            <a:extLst>
              <a:ext uri="{FF2B5EF4-FFF2-40B4-BE49-F238E27FC236}">
                <a16:creationId xmlns:a16="http://schemas.microsoft.com/office/drawing/2014/main" id="{5953F411-8BBF-3951-F12E-D99FD196EA15}"/>
              </a:ext>
            </a:extLst>
          </p:cNvPr>
          <p:cNvPicPr>
            <a:picLocks noChangeAspect="1"/>
          </p:cNvPicPr>
          <p:nvPr/>
        </p:nvPicPr>
        <p:blipFill>
          <a:blip r:embed="rId4"/>
          <a:stretch>
            <a:fillRect/>
          </a:stretch>
        </p:blipFill>
        <p:spPr>
          <a:xfrm>
            <a:off x="2917597" y="4545743"/>
            <a:ext cx="8666667" cy="2238095"/>
          </a:xfrm>
          <a:prstGeom prst="rect">
            <a:avLst/>
          </a:prstGeom>
        </p:spPr>
      </p:pic>
    </p:spTree>
    <p:extLst>
      <p:ext uri="{BB962C8B-B14F-4D97-AF65-F5344CB8AC3E}">
        <p14:creationId xmlns:p14="http://schemas.microsoft.com/office/powerpoint/2010/main" val="1953194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E59FD-68D3-0FF4-14C7-24515C1E768D}"/>
              </a:ext>
            </a:extLst>
          </p:cNvPr>
          <p:cNvSpPr>
            <a:spLocks noGrp="1"/>
          </p:cNvSpPr>
          <p:nvPr>
            <p:ph type="title"/>
          </p:nvPr>
        </p:nvSpPr>
        <p:spPr>
          <a:xfrm>
            <a:off x="2592925" y="624110"/>
            <a:ext cx="8911687" cy="747490"/>
          </a:xfrm>
        </p:spPr>
        <p:txBody>
          <a:bodyPr/>
          <a:lstStyle/>
          <a:p>
            <a:r>
              <a:rPr lang="en-US" dirty="0"/>
              <a:t>git push --force-with-lease</a:t>
            </a:r>
          </a:p>
        </p:txBody>
      </p:sp>
      <p:pic>
        <p:nvPicPr>
          <p:cNvPr id="6" name="Picture 5">
            <a:extLst>
              <a:ext uri="{FF2B5EF4-FFF2-40B4-BE49-F238E27FC236}">
                <a16:creationId xmlns:a16="http://schemas.microsoft.com/office/drawing/2014/main" id="{90FBBD5F-0A4C-A447-6866-A02001AED75F}"/>
              </a:ext>
            </a:extLst>
          </p:cNvPr>
          <p:cNvPicPr>
            <a:picLocks noChangeAspect="1"/>
          </p:cNvPicPr>
          <p:nvPr/>
        </p:nvPicPr>
        <p:blipFill>
          <a:blip r:embed="rId3"/>
          <a:stretch>
            <a:fillRect/>
          </a:stretch>
        </p:blipFill>
        <p:spPr>
          <a:xfrm>
            <a:off x="2781755" y="1862461"/>
            <a:ext cx="7276190" cy="4371429"/>
          </a:xfrm>
          <a:prstGeom prst="rect">
            <a:avLst/>
          </a:prstGeom>
        </p:spPr>
      </p:pic>
    </p:spTree>
    <p:extLst>
      <p:ext uri="{BB962C8B-B14F-4D97-AF65-F5344CB8AC3E}">
        <p14:creationId xmlns:p14="http://schemas.microsoft.com/office/powerpoint/2010/main" val="4259572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5CDDA-2AF8-4160-934C-2EA35407E912}"/>
              </a:ext>
            </a:extLst>
          </p:cNvPr>
          <p:cNvSpPr>
            <a:spLocks noGrp="1"/>
          </p:cNvSpPr>
          <p:nvPr>
            <p:ph type="title"/>
          </p:nvPr>
        </p:nvSpPr>
        <p:spPr/>
        <p:txBody>
          <a:bodyPr/>
          <a:lstStyle/>
          <a:p>
            <a:r>
              <a:rPr lang="en-US" dirty="0"/>
              <a:t>Demo: Finding Lost Commits</a:t>
            </a:r>
          </a:p>
        </p:txBody>
      </p:sp>
      <p:sp>
        <p:nvSpPr>
          <p:cNvPr id="5" name="Text Placeholder 4">
            <a:extLst>
              <a:ext uri="{FF2B5EF4-FFF2-40B4-BE49-F238E27FC236}">
                <a16:creationId xmlns:a16="http://schemas.microsoft.com/office/drawing/2014/main" id="{5F9278D0-3C27-4EF2-84DD-F4E8A78A9543}"/>
              </a:ext>
            </a:extLst>
          </p:cNvPr>
          <p:cNvSpPr>
            <a:spLocks noGrp="1"/>
          </p:cNvSpPr>
          <p:nvPr>
            <p:ph type="body" idx="1"/>
          </p:nvPr>
        </p:nvSpPr>
        <p:spPr/>
        <p:txBody>
          <a:bodyPr/>
          <a:lstStyle/>
          <a:p>
            <a:r>
              <a:rPr lang="en-US" dirty="0"/>
              <a:t>When you rewrite your history but need to get it back</a:t>
            </a:r>
          </a:p>
        </p:txBody>
      </p:sp>
    </p:spTree>
    <p:extLst>
      <p:ext uri="{BB962C8B-B14F-4D97-AF65-F5344CB8AC3E}">
        <p14:creationId xmlns:p14="http://schemas.microsoft.com/office/powerpoint/2010/main" val="3958988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07617-9C49-07C6-3CA0-51769D233E00}"/>
              </a:ext>
            </a:extLst>
          </p:cNvPr>
          <p:cNvSpPr>
            <a:spLocks noGrp="1"/>
          </p:cNvSpPr>
          <p:nvPr>
            <p:ph type="title"/>
          </p:nvPr>
        </p:nvSpPr>
        <p:spPr/>
        <p:txBody>
          <a:bodyPr/>
          <a:lstStyle/>
          <a:p>
            <a:r>
              <a:rPr lang="en-US" dirty="0"/>
              <a:t>git </a:t>
            </a:r>
            <a:r>
              <a:rPr lang="en-US" dirty="0" err="1"/>
              <a:t>reflog</a:t>
            </a:r>
            <a:r>
              <a:rPr lang="en-US" dirty="0"/>
              <a:t> --all</a:t>
            </a:r>
          </a:p>
        </p:txBody>
      </p:sp>
      <p:pic>
        <p:nvPicPr>
          <p:cNvPr id="5" name="Picture 4">
            <a:extLst>
              <a:ext uri="{FF2B5EF4-FFF2-40B4-BE49-F238E27FC236}">
                <a16:creationId xmlns:a16="http://schemas.microsoft.com/office/drawing/2014/main" id="{F3ACDE36-B4DB-6A81-03D4-69F7CBEB7BF2}"/>
              </a:ext>
            </a:extLst>
          </p:cNvPr>
          <p:cNvPicPr>
            <a:picLocks noChangeAspect="1"/>
          </p:cNvPicPr>
          <p:nvPr/>
        </p:nvPicPr>
        <p:blipFill>
          <a:blip r:embed="rId3"/>
          <a:stretch>
            <a:fillRect/>
          </a:stretch>
        </p:blipFill>
        <p:spPr>
          <a:xfrm>
            <a:off x="1524000" y="2046667"/>
            <a:ext cx="9843359" cy="3291851"/>
          </a:xfrm>
          <a:prstGeom prst="rect">
            <a:avLst/>
          </a:prstGeom>
        </p:spPr>
      </p:pic>
    </p:spTree>
    <p:extLst>
      <p:ext uri="{BB962C8B-B14F-4D97-AF65-F5344CB8AC3E}">
        <p14:creationId xmlns:p14="http://schemas.microsoft.com/office/powerpoint/2010/main" val="3384387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8E13-5515-A2A0-4CCA-33487CEBFE1E}"/>
              </a:ext>
            </a:extLst>
          </p:cNvPr>
          <p:cNvSpPr>
            <a:spLocks noGrp="1"/>
          </p:cNvSpPr>
          <p:nvPr>
            <p:ph type="title"/>
          </p:nvPr>
        </p:nvSpPr>
        <p:spPr/>
        <p:txBody>
          <a:bodyPr/>
          <a:lstStyle/>
          <a:p>
            <a:r>
              <a:rPr lang="en-US" dirty="0"/>
              <a:t>Checkout your lost commits in a detached state</a:t>
            </a:r>
          </a:p>
        </p:txBody>
      </p:sp>
      <p:pic>
        <p:nvPicPr>
          <p:cNvPr id="7" name="Picture 6">
            <a:extLst>
              <a:ext uri="{FF2B5EF4-FFF2-40B4-BE49-F238E27FC236}">
                <a16:creationId xmlns:a16="http://schemas.microsoft.com/office/drawing/2014/main" id="{4CDC819C-7917-A85E-6A9A-F4800594E55D}"/>
              </a:ext>
            </a:extLst>
          </p:cNvPr>
          <p:cNvPicPr>
            <a:picLocks noChangeAspect="1"/>
          </p:cNvPicPr>
          <p:nvPr/>
        </p:nvPicPr>
        <p:blipFill>
          <a:blip r:embed="rId2"/>
          <a:stretch>
            <a:fillRect/>
          </a:stretch>
        </p:blipFill>
        <p:spPr>
          <a:xfrm>
            <a:off x="2592925" y="1905000"/>
            <a:ext cx="9028571" cy="4542857"/>
          </a:xfrm>
          <a:prstGeom prst="rect">
            <a:avLst/>
          </a:prstGeom>
        </p:spPr>
      </p:pic>
    </p:spTree>
    <p:extLst>
      <p:ext uri="{BB962C8B-B14F-4D97-AF65-F5344CB8AC3E}">
        <p14:creationId xmlns:p14="http://schemas.microsoft.com/office/powerpoint/2010/main" val="761869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292B-9954-2C58-4AFF-E88BD8983C86}"/>
              </a:ext>
            </a:extLst>
          </p:cNvPr>
          <p:cNvSpPr>
            <a:spLocks noGrp="1"/>
          </p:cNvSpPr>
          <p:nvPr>
            <p:ph type="title"/>
          </p:nvPr>
        </p:nvSpPr>
        <p:spPr/>
        <p:txBody>
          <a:bodyPr/>
          <a:lstStyle/>
          <a:p>
            <a:r>
              <a:rPr lang="en-US" dirty="0"/>
              <a:t>The current state (visually)</a:t>
            </a:r>
          </a:p>
        </p:txBody>
      </p:sp>
      <p:pic>
        <p:nvPicPr>
          <p:cNvPr id="7" name="Picture 6">
            <a:extLst>
              <a:ext uri="{FF2B5EF4-FFF2-40B4-BE49-F238E27FC236}">
                <a16:creationId xmlns:a16="http://schemas.microsoft.com/office/drawing/2014/main" id="{8E8D962B-B5ED-4077-75A5-C3B98CAB0322}"/>
              </a:ext>
            </a:extLst>
          </p:cNvPr>
          <p:cNvPicPr>
            <a:picLocks noChangeAspect="1"/>
          </p:cNvPicPr>
          <p:nvPr/>
        </p:nvPicPr>
        <p:blipFill>
          <a:blip r:embed="rId2"/>
          <a:stretch>
            <a:fillRect/>
          </a:stretch>
        </p:blipFill>
        <p:spPr>
          <a:xfrm>
            <a:off x="2592925" y="1519506"/>
            <a:ext cx="7446425" cy="4997379"/>
          </a:xfrm>
          <a:prstGeom prst="rect">
            <a:avLst/>
          </a:prstGeom>
        </p:spPr>
      </p:pic>
    </p:spTree>
    <p:extLst>
      <p:ext uri="{BB962C8B-B14F-4D97-AF65-F5344CB8AC3E}">
        <p14:creationId xmlns:p14="http://schemas.microsoft.com/office/powerpoint/2010/main" val="1795170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8956D-8CE4-E897-467E-8B530E158BA9}"/>
              </a:ext>
            </a:extLst>
          </p:cNvPr>
          <p:cNvSpPr>
            <a:spLocks noGrp="1"/>
          </p:cNvSpPr>
          <p:nvPr>
            <p:ph type="title"/>
          </p:nvPr>
        </p:nvSpPr>
        <p:spPr>
          <a:xfrm>
            <a:off x="1752601" y="133350"/>
            <a:ext cx="10439400" cy="1390650"/>
          </a:xfrm>
        </p:spPr>
        <p:txBody>
          <a:bodyPr>
            <a:normAutofit/>
          </a:bodyPr>
          <a:lstStyle/>
          <a:p>
            <a:r>
              <a:rPr lang="en-US" dirty="0"/>
              <a:t>git checkout -b &lt;new-branch-name&gt;   or</a:t>
            </a:r>
            <a:br>
              <a:rPr lang="en-US" dirty="0"/>
            </a:br>
            <a:r>
              <a:rPr lang="en-US" dirty="0"/>
              <a:t>git switch -c &lt;new-branch-name&gt;</a:t>
            </a:r>
          </a:p>
        </p:txBody>
      </p:sp>
      <p:pic>
        <p:nvPicPr>
          <p:cNvPr id="7" name="Picture 6">
            <a:extLst>
              <a:ext uri="{FF2B5EF4-FFF2-40B4-BE49-F238E27FC236}">
                <a16:creationId xmlns:a16="http://schemas.microsoft.com/office/drawing/2014/main" id="{881264BE-5D8A-0390-148B-6FA07BBC21FE}"/>
              </a:ext>
            </a:extLst>
          </p:cNvPr>
          <p:cNvPicPr>
            <a:picLocks noChangeAspect="1"/>
          </p:cNvPicPr>
          <p:nvPr/>
        </p:nvPicPr>
        <p:blipFill>
          <a:blip r:embed="rId2"/>
          <a:stretch>
            <a:fillRect/>
          </a:stretch>
        </p:blipFill>
        <p:spPr>
          <a:xfrm>
            <a:off x="575647" y="1557658"/>
            <a:ext cx="9838095" cy="1257143"/>
          </a:xfrm>
          <a:prstGeom prst="rect">
            <a:avLst/>
          </a:prstGeom>
        </p:spPr>
      </p:pic>
      <p:pic>
        <p:nvPicPr>
          <p:cNvPr id="9" name="Picture 8">
            <a:extLst>
              <a:ext uri="{FF2B5EF4-FFF2-40B4-BE49-F238E27FC236}">
                <a16:creationId xmlns:a16="http://schemas.microsoft.com/office/drawing/2014/main" id="{B3B13AFA-DCC2-20F9-159E-386DB52F0348}"/>
              </a:ext>
            </a:extLst>
          </p:cNvPr>
          <p:cNvPicPr>
            <a:picLocks noChangeAspect="1"/>
          </p:cNvPicPr>
          <p:nvPr/>
        </p:nvPicPr>
        <p:blipFill>
          <a:blip r:embed="rId3"/>
          <a:stretch>
            <a:fillRect/>
          </a:stretch>
        </p:blipFill>
        <p:spPr>
          <a:xfrm>
            <a:off x="4654448" y="2848460"/>
            <a:ext cx="6961905" cy="3876190"/>
          </a:xfrm>
          <a:prstGeom prst="rect">
            <a:avLst/>
          </a:prstGeom>
        </p:spPr>
      </p:pic>
    </p:spTree>
    <p:extLst>
      <p:ext uri="{BB962C8B-B14F-4D97-AF65-F5344CB8AC3E}">
        <p14:creationId xmlns:p14="http://schemas.microsoft.com/office/powerpoint/2010/main" val="681098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60501-0652-CB9D-B6A9-A9C55C7FD940}"/>
              </a:ext>
            </a:extLst>
          </p:cNvPr>
          <p:cNvSpPr>
            <a:spLocks noGrp="1"/>
          </p:cNvSpPr>
          <p:nvPr>
            <p:ph type="title"/>
          </p:nvPr>
        </p:nvSpPr>
        <p:spPr/>
        <p:txBody>
          <a:bodyPr/>
          <a:lstStyle/>
          <a:p>
            <a:r>
              <a:rPr lang="en-US" dirty="0"/>
              <a:t>Scenario #2 – Multiple Merged Features</a:t>
            </a:r>
          </a:p>
        </p:txBody>
      </p:sp>
      <p:sp>
        <p:nvSpPr>
          <p:cNvPr id="5" name="Text Placeholder 4">
            <a:extLst>
              <a:ext uri="{FF2B5EF4-FFF2-40B4-BE49-F238E27FC236}">
                <a16:creationId xmlns:a16="http://schemas.microsoft.com/office/drawing/2014/main" id="{5E9F6B9F-4BF5-A4DE-8FB6-1F2E2F6E194D}"/>
              </a:ext>
            </a:extLst>
          </p:cNvPr>
          <p:cNvSpPr>
            <a:spLocks noGrp="1"/>
          </p:cNvSpPr>
          <p:nvPr>
            <p:ph type="body" idx="1"/>
          </p:nvPr>
        </p:nvSpPr>
        <p:spPr/>
        <p:txBody>
          <a:bodyPr/>
          <a:lstStyle/>
          <a:p>
            <a:r>
              <a:rPr lang="en-US" dirty="0"/>
              <a:t>We’ve merged multiple features, but we need one to go live right now</a:t>
            </a:r>
          </a:p>
        </p:txBody>
      </p:sp>
    </p:spTree>
    <p:extLst>
      <p:ext uri="{BB962C8B-B14F-4D97-AF65-F5344CB8AC3E}">
        <p14:creationId xmlns:p14="http://schemas.microsoft.com/office/powerpoint/2010/main" val="1371237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2589212" y="1625599"/>
            <a:ext cx="8915400" cy="5113867"/>
          </a:xfrm>
        </p:spPr>
        <p:txBody>
          <a:bodyPr>
            <a:normAutofit/>
          </a:bodyPr>
          <a:lstStyle/>
          <a:p>
            <a:r>
              <a:rPr lang="en-US" dirty="0"/>
              <a:t>GIT-ting started</a:t>
            </a:r>
          </a:p>
          <a:p>
            <a:r>
              <a:rPr lang="en-US" dirty="0"/>
              <a:t>Linear/Non-Linear/Squashing</a:t>
            </a:r>
          </a:p>
          <a:p>
            <a:r>
              <a:rPr lang="en-US" dirty="0"/>
              <a:t>Scenarios</a:t>
            </a:r>
          </a:p>
          <a:p>
            <a:pPr lvl="1"/>
            <a:r>
              <a:rPr lang="en-US" dirty="0"/>
              <a:t>1) Rebase/lost work</a:t>
            </a:r>
          </a:p>
          <a:p>
            <a:pPr lvl="1"/>
            <a:r>
              <a:rPr lang="en-US" dirty="0"/>
              <a:t>2) Merged two features</a:t>
            </a:r>
            <a:br>
              <a:rPr lang="en-US" dirty="0"/>
            </a:br>
            <a:r>
              <a:rPr lang="en-US" dirty="0"/>
              <a:t>		We need only one</a:t>
            </a:r>
          </a:p>
          <a:p>
            <a:pPr lvl="1"/>
            <a:r>
              <a:rPr lang="en-US" dirty="0"/>
              <a:t>3) Committed to remote main</a:t>
            </a:r>
            <a:br>
              <a:rPr lang="en-US" dirty="0"/>
            </a:br>
            <a:r>
              <a:rPr lang="en-US" dirty="0"/>
              <a:t>		Fix the mess I made</a:t>
            </a:r>
          </a:p>
          <a:p>
            <a:pPr lvl="1"/>
            <a:r>
              <a:rPr lang="en-US" dirty="0"/>
              <a:t>4) Committed a Secret</a:t>
            </a:r>
            <a:br>
              <a:rPr lang="en-US" dirty="0"/>
            </a:br>
            <a:r>
              <a:rPr lang="en-US" dirty="0"/>
              <a:t>		Make it go away in all history</a:t>
            </a:r>
          </a:p>
          <a:p>
            <a:r>
              <a:rPr lang="en-US" dirty="0"/>
              <a:t>Conclusion</a:t>
            </a:r>
          </a:p>
          <a:p>
            <a:pPr lvl="1"/>
            <a:r>
              <a:rPr lang="en-US" dirty="0"/>
              <a:t>Links</a:t>
            </a:r>
          </a:p>
          <a:p>
            <a:pPr lvl="1"/>
            <a:r>
              <a:rPr lang="en-US" dirty="0"/>
              <a:t>Connect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4FA7AFE4-25AE-D3AD-7E80-744400012BC2}"/>
              </a:ext>
            </a:extLst>
          </p:cNvPr>
          <p:cNvPicPr>
            <a:picLocks noChangeAspect="1"/>
          </p:cNvPicPr>
          <p:nvPr/>
        </p:nvPicPr>
        <p:blipFill>
          <a:blip r:embed="rId3"/>
          <a:stretch>
            <a:fillRect/>
          </a:stretch>
        </p:blipFill>
        <p:spPr>
          <a:xfrm>
            <a:off x="7046912" y="954384"/>
            <a:ext cx="4564155" cy="5279506"/>
          </a:xfrm>
          <a:prstGeom prst="rect">
            <a:avLst/>
          </a:prstGeom>
        </p:spPr>
      </p:pic>
    </p:spTree>
    <p:extLst>
      <p:ext uri="{BB962C8B-B14F-4D97-AF65-F5344CB8AC3E}">
        <p14:creationId xmlns:p14="http://schemas.microsoft.com/office/powerpoint/2010/main" val="661577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3613DA-9BB2-D1F6-90A4-24CF80DFD661}"/>
              </a:ext>
            </a:extLst>
          </p:cNvPr>
          <p:cNvSpPr>
            <a:spLocks noGrp="1"/>
          </p:cNvSpPr>
          <p:nvPr>
            <p:ph type="title"/>
          </p:nvPr>
        </p:nvSpPr>
        <p:spPr/>
        <p:txBody>
          <a:bodyPr/>
          <a:lstStyle/>
          <a:p>
            <a:r>
              <a:rPr lang="en-US" dirty="0"/>
              <a:t>Scenario/Set up</a:t>
            </a:r>
          </a:p>
        </p:txBody>
      </p:sp>
      <p:sp>
        <p:nvSpPr>
          <p:cNvPr id="5" name="Content Placeholder 4">
            <a:extLst>
              <a:ext uri="{FF2B5EF4-FFF2-40B4-BE49-F238E27FC236}">
                <a16:creationId xmlns:a16="http://schemas.microsoft.com/office/drawing/2014/main" id="{B721B49B-8471-6B9D-4A5D-F4019DAD6EDF}"/>
              </a:ext>
            </a:extLst>
          </p:cNvPr>
          <p:cNvSpPr>
            <a:spLocks noGrp="1"/>
          </p:cNvSpPr>
          <p:nvPr>
            <p:ph idx="1"/>
          </p:nvPr>
        </p:nvSpPr>
        <p:spPr/>
        <p:txBody>
          <a:bodyPr/>
          <a:lstStyle/>
          <a:p>
            <a:r>
              <a:rPr lang="en-US" dirty="0"/>
              <a:t>Feature/flow-based commit strategy </a:t>
            </a:r>
          </a:p>
          <a:p>
            <a:r>
              <a:rPr lang="en-US" dirty="0"/>
              <a:t>Multiple </a:t>
            </a:r>
            <a:r>
              <a:rPr lang="en-US" dirty="0" err="1"/>
              <a:t>devs</a:t>
            </a:r>
            <a:r>
              <a:rPr lang="en-US" dirty="0"/>
              <a:t>/teams creating features</a:t>
            </a:r>
          </a:p>
          <a:p>
            <a:r>
              <a:rPr lang="en-US" dirty="0"/>
              <a:t>Multiple features are merged</a:t>
            </a:r>
          </a:p>
          <a:p>
            <a:r>
              <a:rPr lang="en-US" dirty="0"/>
              <a:t>Commit position can be directly after last release on main</a:t>
            </a:r>
          </a:p>
          <a:p>
            <a:r>
              <a:rPr lang="en-US" dirty="0"/>
              <a:t>Commit position can be after the feature that is not getting promoted</a:t>
            </a:r>
          </a:p>
          <a:p>
            <a:r>
              <a:rPr lang="en-US" dirty="0"/>
              <a:t>Requires a git reset command </a:t>
            </a:r>
          </a:p>
          <a:p>
            <a:r>
              <a:rPr lang="en-US" dirty="0"/>
              <a:t>May also require a cherry-pick (not the first feature)</a:t>
            </a:r>
          </a:p>
          <a:p>
            <a:r>
              <a:rPr lang="en-US" dirty="0"/>
              <a:t>Consider using feature flag release strategy to avoid rewriting history</a:t>
            </a:r>
          </a:p>
          <a:p>
            <a:endParaRPr lang="en-US" dirty="0"/>
          </a:p>
        </p:txBody>
      </p:sp>
    </p:spTree>
    <p:extLst>
      <p:ext uri="{BB962C8B-B14F-4D97-AF65-F5344CB8AC3E}">
        <p14:creationId xmlns:p14="http://schemas.microsoft.com/office/powerpoint/2010/main" val="2329530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89723-3052-A0BB-EA6D-FEB6C59BAD33}"/>
              </a:ext>
            </a:extLst>
          </p:cNvPr>
          <p:cNvSpPr>
            <a:spLocks noGrp="1"/>
          </p:cNvSpPr>
          <p:nvPr>
            <p:ph type="title"/>
          </p:nvPr>
        </p:nvSpPr>
        <p:spPr/>
        <p:txBody>
          <a:bodyPr/>
          <a:lstStyle/>
          <a:p>
            <a:r>
              <a:rPr lang="en-US" dirty="0"/>
              <a:t>Multiple features keeping the front</a:t>
            </a:r>
          </a:p>
        </p:txBody>
      </p:sp>
      <p:pic>
        <p:nvPicPr>
          <p:cNvPr id="7" name="Picture 6">
            <a:extLst>
              <a:ext uri="{FF2B5EF4-FFF2-40B4-BE49-F238E27FC236}">
                <a16:creationId xmlns:a16="http://schemas.microsoft.com/office/drawing/2014/main" id="{ADE33094-14AF-C67C-7C60-5F08E757BB35}"/>
              </a:ext>
            </a:extLst>
          </p:cNvPr>
          <p:cNvPicPr>
            <a:picLocks noChangeAspect="1"/>
          </p:cNvPicPr>
          <p:nvPr/>
        </p:nvPicPr>
        <p:blipFill>
          <a:blip r:embed="rId2"/>
          <a:stretch>
            <a:fillRect/>
          </a:stretch>
        </p:blipFill>
        <p:spPr>
          <a:xfrm>
            <a:off x="3396343" y="1240375"/>
            <a:ext cx="6347276" cy="5145768"/>
          </a:xfrm>
          <a:prstGeom prst="rect">
            <a:avLst/>
          </a:prstGeom>
        </p:spPr>
      </p:pic>
    </p:spTree>
    <p:extLst>
      <p:ext uri="{BB962C8B-B14F-4D97-AF65-F5344CB8AC3E}">
        <p14:creationId xmlns:p14="http://schemas.microsoft.com/office/powerpoint/2010/main" val="2221665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84754-AB88-56BC-76DF-42C90C123D24}"/>
              </a:ext>
            </a:extLst>
          </p:cNvPr>
          <p:cNvSpPr>
            <a:spLocks noGrp="1"/>
          </p:cNvSpPr>
          <p:nvPr>
            <p:ph type="title"/>
          </p:nvPr>
        </p:nvSpPr>
        <p:spPr/>
        <p:txBody>
          <a:bodyPr/>
          <a:lstStyle/>
          <a:p>
            <a:r>
              <a:rPr lang="en-US" dirty="0"/>
              <a:t>Move both dev branches forward a couple of commits</a:t>
            </a:r>
          </a:p>
        </p:txBody>
      </p:sp>
      <p:pic>
        <p:nvPicPr>
          <p:cNvPr id="7" name="Picture 6">
            <a:extLst>
              <a:ext uri="{FF2B5EF4-FFF2-40B4-BE49-F238E27FC236}">
                <a16:creationId xmlns:a16="http://schemas.microsoft.com/office/drawing/2014/main" id="{D5A8395B-6A69-4FEE-56BD-D76271DA4C63}"/>
              </a:ext>
            </a:extLst>
          </p:cNvPr>
          <p:cNvPicPr>
            <a:picLocks noChangeAspect="1"/>
          </p:cNvPicPr>
          <p:nvPr/>
        </p:nvPicPr>
        <p:blipFill>
          <a:blip r:embed="rId2"/>
          <a:stretch>
            <a:fillRect/>
          </a:stretch>
        </p:blipFill>
        <p:spPr>
          <a:xfrm>
            <a:off x="687388" y="2360743"/>
            <a:ext cx="11209524" cy="3419048"/>
          </a:xfrm>
          <a:prstGeom prst="rect">
            <a:avLst/>
          </a:prstGeom>
        </p:spPr>
      </p:pic>
    </p:spTree>
    <p:extLst>
      <p:ext uri="{BB962C8B-B14F-4D97-AF65-F5344CB8AC3E}">
        <p14:creationId xmlns:p14="http://schemas.microsoft.com/office/powerpoint/2010/main" val="140981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A790-9D0D-2984-2138-0D86CC67AD70}"/>
              </a:ext>
            </a:extLst>
          </p:cNvPr>
          <p:cNvSpPr>
            <a:spLocks noGrp="1"/>
          </p:cNvSpPr>
          <p:nvPr>
            <p:ph type="title"/>
          </p:nvPr>
        </p:nvSpPr>
        <p:spPr/>
        <p:txBody>
          <a:bodyPr>
            <a:normAutofit fontScale="90000"/>
          </a:bodyPr>
          <a:lstStyle/>
          <a:p>
            <a:r>
              <a:rPr lang="en-US" dirty="0"/>
              <a:t>Rebase dev1 to </a:t>
            </a:r>
            <a:r>
              <a:rPr lang="en-US" dirty="0" err="1"/>
              <a:t>multiplefeatures-keepfront</a:t>
            </a:r>
            <a:r>
              <a:rPr lang="en-US" dirty="0"/>
              <a:t>, then delete dev1 branch then rebase dev2 on </a:t>
            </a:r>
            <a:r>
              <a:rPr lang="en-US" dirty="0" err="1"/>
              <a:t>multiplefeatures-keepfront</a:t>
            </a:r>
            <a:endParaRPr lang="en-US" dirty="0"/>
          </a:p>
        </p:txBody>
      </p:sp>
      <p:pic>
        <p:nvPicPr>
          <p:cNvPr id="7" name="Picture 6">
            <a:extLst>
              <a:ext uri="{FF2B5EF4-FFF2-40B4-BE49-F238E27FC236}">
                <a16:creationId xmlns:a16="http://schemas.microsoft.com/office/drawing/2014/main" id="{ED645664-0228-7A30-5D5F-0E265BE3E0C3}"/>
              </a:ext>
            </a:extLst>
          </p:cNvPr>
          <p:cNvPicPr>
            <a:picLocks noChangeAspect="1"/>
          </p:cNvPicPr>
          <p:nvPr/>
        </p:nvPicPr>
        <p:blipFill>
          <a:blip r:embed="rId2"/>
          <a:stretch>
            <a:fillRect/>
          </a:stretch>
        </p:blipFill>
        <p:spPr>
          <a:xfrm>
            <a:off x="3991625" y="2297897"/>
            <a:ext cx="6114286" cy="4304762"/>
          </a:xfrm>
          <a:prstGeom prst="rect">
            <a:avLst/>
          </a:prstGeom>
        </p:spPr>
      </p:pic>
    </p:spTree>
    <p:extLst>
      <p:ext uri="{BB962C8B-B14F-4D97-AF65-F5344CB8AC3E}">
        <p14:creationId xmlns:p14="http://schemas.microsoft.com/office/powerpoint/2010/main" val="1540725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D97EC-0102-7C1C-D5DD-BA5C523A6A55}"/>
              </a:ext>
            </a:extLst>
          </p:cNvPr>
          <p:cNvSpPr>
            <a:spLocks noGrp="1"/>
          </p:cNvSpPr>
          <p:nvPr>
            <p:ph type="title"/>
          </p:nvPr>
        </p:nvSpPr>
        <p:spPr/>
        <p:txBody>
          <a:bodyPr/>
          <a:lstStyle/>
          <a:p>
            <a:r>
              <a:rPr lang="en-US" dirty="0"/>
              <a:t>Rebase merge the dev2 branch</a:t>
            </a:r>
          </a:p>
        </p:txBody>
      </p:sp>
      <p:pic>
        <p:nvPicPr>
          <p:cNvPr id="5" name="Picture 4">
            <a:extLst>
              <a:ext uri="{FF2B5EF4-FFF2-40B4-BE49-F238E27FC236}">
                <a16:creationId xmlns:a16="http://schemas.microsoft.com/office/drawing/2014/main" id="{99960BDF-6483-B2CD-3BA8-46868004D32A}"/>
              </a:ext>
            </a:extLst>
          </p:cNvPr>
          <p:cNvPicPr>
            <a:picLocks noChangeAspect="1"/>
          </p:cNvPicPr>
          <p:nvPr/>
        </p:nvPicPr>
        <p:blipFill>
          <a:blip r:embed="rId3"/>
          <a:stretch>
            <a:fillRect/>
          </a:stretch>
        </p:blipFill>
        <p:spPr>
          <a:xfrm>
            <a:off x="2592925" y="1623295"/>
            <a:ext cx="7819048" cy="4371429"/>
          </a:xfrm>
          <a:prstGeom prst="rect">
            <a:avLst/>
          </a:prstGeom>
        </p:spPr>
      </p:pic>
    </p:spTree>
    <p:extLst>
      <p:ext uri="{BB962C8B-B14F-4D97-AF65-F5344CB8AC3E}">
        <p14:creationId xmlns:p14="http://schemas.microsoft.com/office/powerpoint/2010/main" val="4208008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C35079-23E3-8732-7C3E-D1208CBF9F82}"/>
              </a:ext>
            </a:extLst>
          </p:cNvPr>
          <p:cNvSpPr>
            <a:spLocks noGrp="1"/>
          </p:cNvSpPr>
          <p:nvPr>
            <p:ph type="title"/>
          </p:nvPr>
        </p:nvSpPr>
        <p:spPr/>
        <p:txBody>
          <a:bodyPr/>
          <a:lstStyle/>
          <a:p>
            <a:r>
              <a:rPr lang="en-US" dirty="0"/>
              <a:t>Keeping the front half (easy fix)</a:t>
            </a:r>
          </a:p>
        </p:txBody>
      </p:sp>
      <p:sp>
        <p:nvSpPr>
          <p:cNvPr id="5" name="Content Placeholder 4">
            <a:extLst>
              <a:ext uri="{FF2B5EF4-FFF2-40B4-BE49-F238E27FC236}">
                <a16:creationId xmlns:a16="http://schemas.microsoft.com/office/drawing/2014/main" id="{C05B7844-A96D-91C4-751E-31E9009E97F5}"/>
              </a:ext>
            </a:extLst>
          </p:cNvPr>
          <p:cNvSpPr>
            <a:spLocks noGrp="1"/>
          </p:cNvSpPr>
          <p:nvPr>
            <p:ph idx="1"/>
          </p:nvPr>
        </p:nvSpPr>
        <p:spPr>
          <a:xfrm>
            <a:off x="2589212" y="1540189"/>
            <a:ext cx="8915400" cy="3777622"/>
          </a:xfrm>
        </p:spPr>
        <p:txBody>
          <a:bodyPr/>
          <a:lstStyle/>
          <a:p>
            <a:r>
              <a:rPr lang="en-US" dirty="0"/>
              <a:t>Create a branch to keep the back half safe</a:t>
            </a:r>
          </a:p>
          <a:p>
            <a:r>
              <a:rPr lang="en-US" dirty="0"/>
              <a:t>Reset the feature branch to the last commit you want to keep</a:t>
            </a:r>
          </a:p>
        </p:txBody>
      </p:sp>
      <p:pic>
        <p:nvPicPr>
          <p:cNvPr id="7" name="Picture 6">
            <a:extLst>
              <a:ext uri="{FF2B5EF4-FFF2-40B4-BE49-F238E27FC236}">
                <a16:creationId xmlns:a16="http://schemas.microsoft.com/office/drawing/2014/main" id="{65AAD43A-0FBF-8E62-72E9-EB87059A9EE1}"/>
              </a:ext>
            </a:extLst>
          </p:cNvPr>
          <p:cNvPicPr>
            <a:picLocks noChangeAspect="1"/>
          </p:cNvPicPr>
          <p:nvPr/>
        </p:nvPicPr>
        <p:blipFill>
          <a:blip r:embed="rId3"/>
          <a:stretch>
            <a:fillRect/>
          </a:stretch>
        </p:blipFill>
        <p:spPr>
          <a:xfrm>
            <a:off x="2276010" y="2571383"/>
            <a:ext cx="8400000" cy="4019048"/>
          </a:xfrm>
          <a:prstGeom prst="rect">
            <a:avLst/>
          </a:prstGeom>
        </p:spPr>
      </p:pic>
    </p:spTree>
    <p:extLst>
      <p:ext uri="{BB962C8B-B14F-4D97-AF65-F5344CB8AC3E}">
        <p14:creationId xmlns:p14="http://schemas.microsoft.com/office/powerpoint/2010/main" val="2986738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5CDDA-2AF8-4160-934C-2EA35407E912}"/>
              </a:ext>
            </a:extLst>
          </p:cNvPr>
          <p:cNvSpPr>
            <a:spLocks noGrp="1"/>
          </p:cNvSpPr>
          <p:nvPr>
            <p:ph type="title"/>
          </p:nvPr>
        </p:nvSpPr>
        <p:spPr/>
        <p:txBody>
          <a:bodyPr/>
          <a:lstStyle/>
          <a:p>
            <a:r>
              <a:rPr lang="en-US" dirty="0"/>
              <a:t>Multiple Features Ready; promoting only one</a:t>
            </a:r>
          </a:p>
        </p:txBody>
      </p:sp>
      <p:sp>
        <p:nvSpPr>
          <p:cNvPr id="5" name="Text Placeholder 4">
            <a:extLst>
              <a:ext uri="{FF2B5EF4-FFF2-40B4-BE49-F238E27FC236}">
                <a16:creationId xmlns:a16="http://schemas.microsoft.com/office/drawing/2014/main" id="{5F9278D0-3C27-4EF2-84DD-F4E8A78A9543}"/>
              </a:ext>
            </a:extLst>
          </p:cNvPr>
          <p:cNvSpPr>
            <a:spLocks noGrp="1"/>
          </p:cNvSpPr>
          <p:nvPr>
            <p:ph type="body" idx="1"/>
          </p:nvPr>
        </p:nvSpPr>
        <p:spPr/>
        <p:txBody>
          <a:bodyPr/>
          <a:lstStyle/>
          <a:p>
            <a:r>
              <a:rPr lang="en-US" dirty="0"/>
              <a:t>Keeping the back-half will require a little surgery</a:t>
            </a:r>
          </a:p>
        </p:txBody>
      </p:sp>
    </p:spTree>
    <p:extLst>
      <p:ext uri="{BB962C8B-B14F-4D97-AF65-F5344CB8AC3E}">
        <p14:creationId xmlns:p14="http://schemas.microsoft.com/office/powerpoint/2010/main" val="1015344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5395E1-40AC-4CD0-21A0-A09422ADAD82}"/>
              </a:ext>
            </a:extLst>
          </p:cNvPr>
          <p:cNvSpPr>
            <a:spLocks noGrp="1"/>
          </p:cNvSpPr>
          <p:nvPr>
            <p:ph type="title"/>
          </p:nvPr>
        </p:nvSpPr>
        <p:spPr/>
        <p:txBody>
          <a:bodyPr/>
          <a:lstStyle/>
          <a:p>
            <a:r>
              <a:rPr lang="en-US" dirty="0"/>
              <a:t>Same setup, this time keep dev2 instead of dev1 changes</a:t>
            </a:r>
          </a:p>
        </p:txBody>
      </p:sp>
      <p:sp>
        <p:nvSpPr>
          <p:cNvPr id="5" name="Content Placeholder 4">
            <a:extLst>
              <a:ext uri="{FF2B5EF4-FFF2-40B4-BE49-F238E27FC236}">
                <a16:creationId xmlns:a16="http://schemas.microsoft.com/office/drawing/2014/main" id="{6C231CED-052F-CE16-270E-342173704D8E}"/>
              </a:ext>
            </a:extLst>
          </p:cNvPr>
          <p:cNvSpPr>
            <a:spLocks noGrp="1"/>
          </p:cNvSpPr>
          <p:nvPr>
            <p:ph idx="1"/>
          </p:nvPr>
        </p:nvSpPr>
        <p:spPr>
          <a:xfrm>
            <a:off x="2589212" y="2133600"/>
            <a:ext cx="3906591" cy="3777622"/>
          </a:xfrm>
        </p:spPr>
        <p:txBody>
          <a:bodyPr/>
          <a:lstStyle/>
          <a:p>
            <a:r>
              <a:rPr lang="en-US" dirty="0"/>
              <a:t>Set up as before</a:t>
            </a:r>
          </a:p>
          <a:p>
            <a:r>
              <a:rPr lang="en-US" dirty="0"/>
              <a:t>Create a backup branch</a:t>
            </a:r>
          </a:p>
          <a:p>
            <a:pPr marL="0" indent="0">
              <a:buNone/>
            </a:pPr>
            <a:endParaRPr lang="en-US" dirty="0"/>
          </a:p>
        </p:txBody>
      </p:sp>
      <p:pic>
        <p:nvPicPr>
          <p:cNvPr id="3" name="Picture 2">
            <a:extLst>
              <a:ext uri="{FF2B5EF4-FFF2-40B4-BE49-F238E27FC236}">
                <a16:creationId xmlns:a16="http://schemas.microsoft.com/office/drawing/2014/main" id="{7B8677AA-06CD-1F34-B08C-D61F8A529C8B}"/>
              </a:ext>
            </a:extLst>
          </p:cNvPr>
          <p:cNvPicPr>
            <a:picLocks noChangeAspect="1"/>
          </p:cNvPicPr>
          <p:nvPr/>
        </p:nvPicPr>
        <p:blipFill>
          <a:blip r:embed="rId3"/>
          <a:stretch>
            <a:fillRect/>
          </a:stretch>
        </p:blipFill>
        <p:spPr>
          <a:xfrm>
            <a:off x="6495803" y="2209952"/>
            <a:ext cx="5496813" cy="2743049"/>
          </a:xfrm>
          <a:prstGeom prst="rect">
            <a:avLst/>
          </a:prstGeom>
        </p:spPr>
      </p:pic>
    </p:spTree>
    <p:extLst>
      <p:ext uri="{BB962C8B-B14F-4D97-AF65-F5344CB8AC3E}">
        <p14:creationId xmlns:p14="http://schemas.microsoft.com/office/powerpoint/2010/main" val="3015547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D89E-905E-3348-965A-24E5C732FD0E}"/>
              </a:ext>
            </a:extLst>
          </p:cNvPr>
          <p:cNvSpPr>
            <a:spLocks noGrp="1"/>
          </p:cNvSpPr>
          <p:nvPr>
            <p:ph type="title"/>
          </p:nvPr>
        </p:nvSpPr>
        <p:spPr/>
        <p:txBody>
          <a:bodyPr/>
          <a:lstStyle/>
          <a:p>
            <a:r>
              <a:rPr lang="en-US" dirty="0"/>
              <a:t>Reset the feature, then pick commits</a:t>
            </a:r>
          </a:p>
        </p:txBody>
      </p:sp>
      <p:sp>
        <p:nvSpPr>
          <p:cNvPr id="3" name="Content Placeholder 2">
            <a:extLst>
              <a:ext uri="{FF2B5EF4-FFF2-40B4-BE49-F238E27FC236}">
                <a16:creationId xmlns:a16="http://schemas.microsoft.com/office/drawing/2014/main" id="{5CD9133C-8E43-C7C8-8357-D0328009E807}"/>
              </a:ext>
            </a:extLst>
          </p:cNvPr>
          <p:cNvSpPr>
            <a:spLocks noGrp="1"/>
          </p:cNvSpPr>
          <p:nvPr>
            <p:ph idx="1"/>
          </p:nvPr>
        </p:nvSpPr>
        <p:spPr>
          <a:xfrm>
            <a:off x="2589212" y="2133600"/>
            <a:ext cx="5141624" cy="3777622"/>
          </a:xfrm>
        </p:spPr>
        <p:txBody>
          <a:bodyPr/>
          <a:lstStyle/>
          <a:p>
            <a:r>
              <a:rPr lang="en-US" dirty="0"/>
              <a:t>Reset feature to main commit</a:t>
            </a:r>
          </a:p>
          <a:p>
            <a:r>
              <a:rPr lang="en-US" dirty="0"/>
              <a:t>Pick the commit(s) required for the feature</a:t>
            </a:r>
          </a:p>
          <a:p>
            <a:endParaRPr lang="en-US" dirty="0"/>
          </a:p>
        </p:txBody>
      </p:sp>
      <p:pic>
        <p:nvPicPr>
          <p:cNvPr id="5" name="Picture 4">
            <a:extLst>
              <a:ext uri="{FF2B5EF4-FFF2-40B4-BE49-F238E27FC236}">
                <a16:creationId xmlns:a16="http://schemas.microsoft.com/office/drawing/2014/main" id="{8A0DF51D-325B-319A-D13D-EB9AE99615FD}"/>
              </a:ext>
            </a:extLst>
          </p:cNvPr>
          <p:cNvPicPr>
            <a:picLocks noChangeAspect="1"/>
          </p:cNvPicPr>
          <p:nvPr/>
        </p:nvPicPr>
        <p:blipFill>
          <a:blip r:embed="rId3"/>
          <a:stretch>
            <a:fillRect/>
          </a:stretch>
        </p:blipFill>
        <p:spPr>
          <a:xfrm>
            <a:off x="1867675" y="1643933"/>
            <a:ext cx="9720065" cy="4610384"/>
          </a:xfrm>
          <a:prstGeom prst="rect">
            <a:avLst/>
          </a:prstGeom>
        </p:spPr>
      </p:pic>
    </p:spTree>
    <p:extLst>
      <p:ext uri="{BB962C8B-B14F-4D97-AF65-F5344CB8AC3E}">
        <p14:creationId xmlns:p14="http://schemas.microsoft.com/office/powerpoint/2010/main" val="3212893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5B46-1004-FB1E-2BB4-F03867B2723A}"/>
              </a:ext>
            </a:extLst>
          </p:cNvPr>
          <p:cNvSpPr>
            <a:spLocks noGrp="1"/>
          </p:cNvSpPr>
          <p:nvPr>
            <p:ph type="title"/>
          </p:nvPr>
        </p:nvSpPr>
        <p:spPr/>
        <p:txBody>
          <a:bodyPr/>
          <a:lstStyle/>
          <a:p>
            <a:r>
              <a:rPr lang="en-US" dirty="0"/>
              <a:t>Reset backup branch to remove f2</a:t>
            </a:r>
          </a:p>
        </p:txBody>
      </p:sp>
      <p:sp>
        <p:nvSpPr>
          <p:cNvPr id="3" name="Content Placeholder 2">
            <a:extLst>
              <a:ext uri="{FF2B5EF4-FFF2-40B4-BE49-F238E27FC236}">
                <a16:creationId xmlns:a16="http://schemas.microsoft.com/office/drawing/2014/main" id="{E60AAE97-9190-2819-E034-122E44B2FBBD}"/>
              </a:ext>
            </a:extLst>
          </p:cNvPr>
          <p:cNvSpPr>
            <a:spLocks noGrp="1"/>
          </p:cNvSpPr>
          <p:nvPr>
            <p:ph idx="1"/>
          </p:nvPr>
        </p:nvSpPr>
        <p:spPr>
          <a:xfrm>
            <a:off x="2589212" y="1540189"/>
            <a:ext cx="8915400" cy="3777622"/>
          </a:xfrm>
        </p:spPr>
        <p:txBody>
          <a:bodyPr/>
          <a:lstStyle/>
          <a:p>
            <a:r>
              <a:rPr lang="en-US" dirty="0"/>
              <a:t>Remove Feature 2 from the backup branch to keep only feature one</a:t>
            </a:r>
          </a:p>
        </p:txBody>
      </p:sp>
      <p:pic>
        <p:nvPicPr>
          <p:cNvPr id="1026" name="Picture 2">
            <a:extLst>
              <a:ext uri="{FF2B5EF4-FFF2-40B4-BE49-F238E27FC236}">
                <a16:creationId xmlns:a16="http://schemas.microsoft.com/office/drawing/2014/main" id="{F8225028-C363-1615-3778-F24A050DC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080" y="2105334"/>
            <a:ext cx="8524875"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627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60501-0652-CB9D-B6A9-A9C55C7FD940}"/>
              </a:ext>
            </a:extLst>
          </p:cNvPr>
          <p:cNvSpPr>
            <a:spLocks noGrp="1"/>
          </p:cNvSpPr>
          <p:nvPr>
            <p:ph type="title"/>
          </p:nvPr>
        </p:nvSpPr>
        <p:spPr/>
        <p:txBody>
          <a:bodyPr/>
          <a:lstStyle/>
          <a:p>
            <a:r>
              <a:rPr lang="en-US" dirty="0"/>
              <a:t>GIT-ting started</a:t>
            </a:r>
          </a:p>
        </p:txBody>
      </p:sp>
      <p:sp>
        <p:nvSpPr>
          <p:cNvPr id="5" name="Text Placeholder 4">
            <a:extLst>
              <a:ext uri="{FF2B5EF4-FFF2-40B4-BE49-F238E27FC236}">
                <a16:creationId xmlns:a16="http://schemas.microsoft.com/office/drawing/2014/main" id="{5E9F6B9F-4BF5-A4DE-8FB6-1F2E2F6E194D}"/>
              </a:ext>
            </a:extLst>
          </p:cNvPr>
          <p:cNvSpPr>
            <a:spLocks noGrp="1"/>
          </p:cNvSpPr>
          <p:nvPr>
            <p:ph type="body" idx="1"/>
          </p:nvPr>
        </p:nvSpPr>
        <p:spPr/>
        <p:txBody>
          <a:bodyPr/>
          <a:lstStyle/>
          <a:p>
            <a:r>
              <a:rPr lang="en-US" dirty="0"/>
              <a:t>A quick discussion and disclaimer</a:t>
            </a:r>
          </a:p>
        </p:txBody>
      </p:sp>
      <p:pic>
        <p:nvPicPr>
          <p:cNvPr id="3" name="Picture 2" descr="Hands on track">
            <a:extLst>
              <a:ext uri="{FF2B5EF4-FFF2-40B4-BE49-F238E27FC236}">
                <a16:creationId xmlns:a16="http://schemas.microsoft.com/office/drawing/2014/main" id="{4FD30443-34B2-20A6-B146-3309901C3A1D}"/>
              </a:ext>
            </a:extLst>
          </p:cNvPr>
          <p:cNvPicPr>
            <a:picLocks noChangeAspect="1"/>
          </p:cNvPicPr>
          <p:nvPr/>
        </p:nvPicPr>
        <p:blipFill>
          <a:blip r:embed="rId2"/>
          <a:stretch>
            <a:fillRect/>
          </a:stretch>
        </p:blipFill>
        <p:spPr>
          <a:xfrm>
            <a:off x="7748154" y="180108"/>
            <a:ext cx="4239491" cy="2826327"/>
          </a:xfrm>
          <a:prstGeom prst="rect">
            <a:avLst/>
          </a:prstGeom>
        </p:spPr>
      </p:pic>
    </p:spTree>
    <p:extLst>
      <p:ext uri="{BB962C8B-B14F-4D97-AF65-F5344CB8AC3E}">
        <p14:creationId xmlns:p14="http://schemas.microsoft.com/office/powerpoint/2010/main" val="742893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60501-0652-CB9D-B6A9-A9C55C7FD940}"/>
              </a:ext>
            </a:extLst>
          </p:cNvPr>
          <p:cNvSpPr>
            <a:spLocks noGrp="1"/>
          </p:cNvSpPr>
          <p:nvPr>
            <p:ph type="title"/>
          </p:nvPr>
        </p:nvSpPr>
        <p:spPr/>
        <p:txBody>
          <a:bodyPr/>
          <a:lstStyle/>
          <a:p>
            <a:r>
              <a:rPr lang="en-US" dirty="0"/>
              <a:t>Scenario #3 – Accidentally committed to remote main</a:t>
            </a:r>
          </a:p>
        </p:txBody>
      </p:sp>
      <p:sp>
        <p:nvSpPr>
          <p:cNvPr id="5" name="Text Placeholder 4">
            <a:extLst>
              <a:ext uri="{FF2B5EF4-FFF2-40B4-BE49-F238E27FC236}">
                <a16:creationId xmlns:a16="http://schemas.microsoft.com/office/drawing/2014/main" id="{5E9F6B9F-4BF5-A4DE-8FB6-1F2E2F6E194D}"/>
              </a:ext>
            </a:extLst>
          </p:cNvPr>
          <p:cNvSpPr>
            <a:spLocks noGrp="1"/>
          </p:cNvSpPr>
          <p:nvPr>
            <p:ph type="body" idx="1"/>
          </p:nvPr>
        </p:nvSpPr>
        <p:spPr/>
        <p:txBody>
          <a:bodyPr/>
          <a:lstStyle/>
          <a:p>
            <a:r>
              <a:rPr lang="en-US" dirty="0"/>
              <a:t>After a very long day, you just wanted to go home, now you need to clean up a little mess</a:t>
            </a:r>
          </a:p>
        </p:txBody>
      </p:sp>
    </p:spTree>
    <p:extLst>
      <p:ext uri="{BB962C8B-B14F-4D97-AF65-F5344CB8AC3E}">
        <p14:creationId xmlns:p14="http://schemas.microsoft.com/office/powerpoint/2010/main" val="3067436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68307B-8BF1-C493-BA02-27102D42DA96}"/>
              </a:ext>
            </a:extLst>
          </p:cNvPr>
          <p:cNvSpPr>
            <a:spLocks noGrp="1"/>
          </p:cNvSpPr>
          <p:nvPr>
            <p:ph type="title"/>
          </p:nvPr>
        </p:nvSpPr>
        <p:spPr/>
        <p:txBody>
          <a:bodyPr/>
          <a:lstStyle/>
          <a:p>
            <a:r>
              <a:rPr lang="en-US" dirty="0"/>
              <a:t>How can I fix this?</a:t>
            </a:r>
          </a:p>
        </p:txBody>
      </p:sp>
      <p:sp>
        <p:nvSpPr>
          <p:cNvPr id="5" name="Content Placeholder 4">
            <a:extLst>
              <a:ext uri="{FF2B5EF4-FFF2-40B4-BE49-F238E27FC236}">
                <a16:creationId xmlns:a16="http://schemas.microsoft.com/office/drawing/2014/main" id="{558C3962-B1AB-743D-9449-81AA9D1312A6}"/>
              </a:ext>
            </a:extLst>
          </p:cNvPr>
          <p:cNvSpPr>
            <a:spLocks noGrp="1"/>
          </p:cNvSpPr>
          <p:nvPr>
            <p:ph idx="1"/>
          </p:nvPr>
        </p:nvSpPr>
        <p:spPr/>
        <p:txBody>
          <a:bodyPr/>
          <a:lstStyle/>
          <a:p>
            <a:r>
              <a:rPr lang="en-US" dirty="0"/>
              <a:t>Pick your commit to a new branch</a:t>
            </a:r>
          </a:p>
          <a:p>
            <a:r>
              <a:rPr lang="en-US" dirty="0"/>
              <a:t>Reset main</a:t>
            </a:r>
          </a:p>
          <a:p>
            <a:r>
              <a:rPr lang="en-US" dirty="0"/>
              <a:t>Revert the change to keep history</a:t>
            </a:r>
          </a:p>
        </p:txBody>
      </p:sp>
      <p:pic>
        <p:nvPicPr>
          <p:cNvPr id="7" name="Picture 6" descr="Police car red lights in night time">
            <a:extLst>
              <a:ext uri="{FF2B5EF4-FFF2-40B4-BE49-F238E27FC236}">
                <a16:creationId xmlns:a16="http://schemas.microsoft.com/office/drawing/2014/main" id="{38E2151F-659C-D214-E507-9086E048BCCF}"/>
              </a:ext>
            </a:extLst>
          </p:cNvPr>
          <p:cNvPicPr>
            <a:picLocks noChangeAspect="1"/>
          </p:cNvPicPr>
          <p:nvPr/>
        </p:nvPicPr>
        <p:blipFill>
          <a:blip r:embed="rId3"/>
          <a:stretch>
            <a:fillRect/>
          </a:stretch>
        </p:blipFill>
        <p:spPr>
          <a:xfrm>
            <a:off x="7229535" y="3251861"/>
            <a:ext cx="4746505" cy="3402280"/>
          </a:xfrm>
          <a:prstGeom prst="rect">
            <a:avLst/>
          </a:prstGeom>
        </p:spPr>
      </p:pic>
    </p:spTree>
    <p:extLst>
      <p:ext uri="{BB962C8B-B14F-4D97-AF65-F5344CB8AC3E}">
        <p14:creationId xmlns:p14="http://schemas.microsoft.com/office/powerpoint/2010/main" val="661533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5CDDA-2AF8-4160-934C-2EA35407E912}"/>
              </a:ext>
            </a:extLst>
          </p:cNvPr>
          <p:cNvSpPr>
            <a:spLocks noGrp="1"/>
          </p:cNvSpPr>
          <p:nvPr>
            <p:ph type="title"/>
          </p:nvPr>
        </p:nvSpPr>
        <p:spPr/>
        <p:txBody>
          <a:bodyPr/>
          <a:lstStyle/>
          <a:p>
            <a:r>
              <a:rPr lang="en-US" dirty="0"/>
              <a:t>Demo: Direct push to remote main</a:t>
            </a:r>
          </a:p>
        </p:txBody>
      </p:sp>
      <p:sp>
        <p:nvSpPr>
          <p:cNvPr id="5" name="Text Placeholder 4">
            <a:extLst>
              <a:ext uri="{FF2B5EF4-FFF2-40B4-BE49-F238E27FC236}">
                <a16:creationId xmlns:a16="http://schemas.microsoft.com/office/drawing/2014/main" id="{5F9278D0-3C27-4EF2-84DD-F4E8A78A9543}"/>
              </a:ext>
            </a:extLst>
          </p:cNvPr>
          <p:cNvSpPr>
            <a:spLocks noGrp="1"/>
          </p:cNvSpPr>
          <p:nvPr>
            <p:ph type="body" idx="1"/>
          </p:nvPr>
        </p:nvSpPr>
        <p:spPr/>
        <p:txBody>
          <a:bodyPr/>
          <a:lstStyle/>
          <a:p>
            <a:r>
              <a:rPr lang="en-US" dirty="0"/>
              <a:t>I accidentally pushed my changes to remote main, how can I fix this?</a:t>
            </a:r>
          </a:p>
        </p:txBody>
      </p:sp>
    </p:spTree>
    <p:extLst>
      <p:ext uri="{BB962C8B-B14F-4D97-AF65-F5344CB8AC3E}">
        <p14:creationId xmlns:p14="http://schemas.microsoft.com/office/powerpoint/2010/main" val="1101455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5B46-1004-FB1E-2BB4-F03867B2723A}"/>
              </a:ext>
            </a:extLst>
          </p:cNvPr>
          <p:cNvSpPr>
            <a:spLocks noGrp="1"/>
          </p:cNvSpPr>
          <p:nvPr>
            <p:ph type="title"/>
          </p:nvPr>
        </p:nvSpPr>
        <p:spPr/>
        <p:txBody>
          <a:bodyPr/>
          <a:lstStyle/>
          <a:p>
            <a:r>
              <a:rPr lang="en-US" dirty="0"/>
              <a:t>Get Set Up</a:t>
            </a:r>
          </a:p>
        </p:txBody>
      </p:sp>
      <p:sp>
        <p:nvSpPr>
          <p:cNvPr id="3" name="Content Placeholder 2">
            <a:extLst>
              <a:ext uri="{FF2B5EF4-FFF2-40B4-BE49-F238E27FC236}">
                <a16:creationId xmlns:a16="http://schemas.microsoft.com/office/drawing/2014/main" id="{E60AAE97-9190-2819-E034-122E44B2FBBD}"/>
              </a:ext>
            </a:extLst>
          </p:cNvPr>
          <p:cNvSpPr>
            <a:spLocks noGrp="1"/>
          </p:cNvSpPr>
          <p:nvPr>
            <p:ph idx="1"/>
          </p:nvPr>
        </p:nvSpPr>
        <p:spPr>
          <a:xfrm>
            <a:off x="2589212" y="1540189"/>
            <a:ext cx="3194071" cy="4029338"/>
          </a:xfrm>
        </p:spPr>
        <p:txBody>
          <a:bodyPr>
            <a:normAutofit lnSpcReduction="10000"/>
          </a:bodyPr>
          <a:lstStyle/>
          <a:p>
            <a:r>
              <a:rPr lang="en-US" dirty="0"/>
              <a:t>Create a feature branch and/or dev branch to simulate your work</a:t>
            </a:r>
          </a:p>
          <a:p>
            <a:r>
              <a:rPr lang="en-US" dirty="0"/>
              <a:t>Forget to switch to the branch</a:t>
            </a:r>
          </a:p>
          <a:p>
            <a:r>
              <a:rPr lang="en-US" dirty="0"/>
              <a:t>Move your branch forward a couple of commits (oops….it’s on main, but you don’t notice)</a:t>
            </a:r>
          </a:p>
          <a:p>
            <a:r>
              <a:rPr lang="en-US" dirty="0"/>
              <a:t>Blindly push your changes assuming you are on your branch</a:t>
            </a:r>
          </a:p>
          <a:p>
            <a:pPr marL="0" indent="0">
              <a:buNone/>
            </a:pPr>
            <a:endParaRPr lang="en-US" dirty="0"/>
          </a:p>
          <a:p>
            <a:endParaRPr lang="en-US" dirty="0"/>
          </a:p>
        </p:txBody>
      </p:sp>
      <p:pic>
        <p:nvPicPr>
          <p:cNvPr id="5" name="Picture 4">
            <a:extLst>
              <a:ext uri="{FF2B5EF4-FFF2-40B4-BE49-F238E27FC236}">
                <a16:creationId xmlns:a16="http://schemas.microsoft.com/office/drawing/2014/main" id="{EA0AB04C-A1EF-8BBB-7133-32FD852CD578}"/>
              </a:ext>
            </a:extLst>
          </p:cNvPr>
          <p:cNvPicPr>
            <a:picLocks noChangeAspect="1"/>
          </p:cNvPicPr>
          <p:nvPr/>
        </p:nvPicPr>
        <p:blipFill>
          <a:blip r:embed="rId3"/>
          <a:stretch>
            <a:fillRect/>
          </a:stretch>
        </p:blipFill>
        <p:spPr>
          <a:xfrm>
            <a:off x="6317727" y="1540188"/>
            <a:ext cx="5455728" cy="3955681"/>
          </a:xfrm>
          <a:prstGeom prst="rect">
            <a:avLst/>
          </a:prstGeom>
        </p:spPr>
      </p:pic>
    </p:spTree>
    <p:extLst>
      <p:ext uri="{BB962C8B-B14F-4D97-AF65-F5344CB8AC3E}">
        <p14:creationId xmlns:p14="http://schemas.microsoft.com/office/powerpoint/2010/main" val="1276166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F40A2-BD68-352A-5DD7-3E62019E077A}"/>
              </a:ext>
            </a:extLst>
          </p:cNvPr>
          <p:cNvSpPr>
            <a:spLocks noGrp="1"/>
          </p:cNvSpPr>
          <p:nvPr>
            <p:ph type="title"/>
          </p:nvPr>
        </p:nvSpPr>
        <p:spPr/>
        <p:txBody>
          <a:bodyPr/>
          <a:lstStyle/>
          <a:p>
            <a:r>
              <a:rPr lang="en-US" dirty="0"/>
              <a:t>Pick the commits to your feature branch</a:t>
            </a:r>
          </a:p>
        </p:txBody>
      </p:sp>
      <p:pic>
        <p:nvPicPr>
          <p:cNvPr id="5" name="Picture 4">
            <a:extLst>
              <a:ext uri="{FF2B5EF4-FFF2-40B4-BE49-F238E27FC236}">
                <a16:creationId xmlns:a16="http://schemas.microsoft.com/office/drawing/2014/main" id="{13BF60C5-650D-8E8C-44DC-917771C89350}"/>
              </a:ext>
            </a:extLst>
          </p:cNvPr>
          <p:cNvPicPr>
            <a:picLocks noChangeAspect="1"/>
          </p:cNvPicPr>
          <p:nvPr/>
        </p:nvPicPr>
        <p:blipFill>
          <a:blip r:embed="rId3"/>
          <a:stretch>
            <a:fillRect/>
          </a:stretch>
        </p:blipFill>
        <p:spPr>
          <a:xfrm>
            <a:off x="5762129" y="1905000"/>
            <a:ext cx="6345593" cy="3961410"/>
          </a:xfrm>
          <a:prstGeom prst="rect">
            <a:avLst/>
          </a:prstGeom>
        </p:spPr>
      </p:pic>
      <p:sp>
        <p:nvSpPr>
          <p:cNvPr id="7" name="TextBox 6">
            <a:extLst>
              <a:ext uri="{FF2B5EF4-FFF2-40B4-BE49-F238E27FC236}">
                <a16:creationId xmlns:a16="http://schemas.microsoft.com/office/drawing/2014/main" id="{FFA57EF5-7F4F-608A-D2D3-861E0811EB70}"/>
              </a:ext>
            </a:extLst>
          </p:cNvPr>
          <p:cNvSpPr txBox="1"/>
          <p:nvPr/>
        </p:nvSpPr>
        <p:spPr>
          <a:xfrm>
            <a:off x="2153537" y="3429000"/>
            <a:ext cx="3819751" cy="1200329"/>
          </a:xfrm>
          <a:prstGeom prst="rect">
            <a:avLst/>
          </a:prstGeom>
          <a:noFill/>
        </p:spPr>
        <p:txBody>
          <a:bodyPr wrap="square">
            <a:spAutoFit/>
          </a:bodyPr>
          <a:lstStyle/>
          <a:p>
            <a:r>
              <a:rPr lang="en-US" sz="2400" dirty="0"/>
              <a:t>git switch </a:t>
            </a:r>
            <a:r>
              <a:rPr lang="en-US" sz="2400" dirty="0" err="1"/>
              <a:t>myfeature</a:t>
            </a:r>
            <a:endParaRPr lang="en-US" sz="2400" dirty="0"/>
          </a:p>
          <a:p>
            <a:r>
              <a:rPr lang="en-US" sz="2400" dirty="0"/>
              <a:t>git cherry-pick 5f43473</a:t>
            </a:r>
          </a:p>
          <a:p>
            <a:r>
              <a:rPr lang="en-US" sz="2400" dirty="0"/>
              <a:t>git cherry-pick d0a9145</a:t>
            </a:r>
          </a:p>
        </p:txBody>
      </p:sp>
    </p:spTree>
    <p:extLst>
      <p:ext uri="{BB962C8B-B14F-4D97-AF65-F5344CB8AC3E}">
        <p14:creationId xmlns:p14="http://schemas.microsoft.com/office/powerpoint/2010/main" val="1067504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9EF0-A90D-6E78-01D6-39F59E1EB428}"/>
              </a:ext>
            </a:extLst>
          </p:cNvPr>
          <p:cNvSpPr>
            <a:spLocks noGrp="1"/>
          </p:cNvSpPr>
          <p:nvPr>
            <p:ph type="title"/>
          </p:nvPr>
        </p:nvSpPr>
        <p:spPr/>
        <p:txBody>
          <a:bodyPr/>
          <a:lstStyle/>
          <a:p>
            <a:r>
              <a:rPr lang="en-US" dirty="0"/>
              <a:t>Switch to main, reset, and force push</a:t>
            </a:r>
          </a:p>
        </p:txBody>
      </p:sp>
      <p:sp>
        <p:nvSpPr>
          <p:cNvPr id="5" name="TextBox 4">
            <a:extLst>
              <a:ext uri="{FF2B5EF4-FFF2-40B4-BE49-F238E27FC236}">
                <a16:creationId xmlns:a16="http://schemas.microsoft.com/office/drawing/2014/main" id="{4D9058F1-A02D-2200-8D0A-24F184EFF684}"/>
              </a:ext>
            </a:extLst>
          </p:cNvPr>
          <p:cNvSpPr txBox="1"/>
          <p:nvPr/>
        </p:nvSpPr>
        <p:spPr>
          <a:xfrm>
            <a:off x="5066063" y="4600699"/>
            <a:ext cx="5515098" cy="2062103"/>
          </a:xfrm>
          <a:prstGeom prst="rect">
            <a:avLst/>
          </a:prstGeom>
          <a:noFill/>
        </p:spPr>
        <p:txBody>
          <a:bodyPr wrap="square">
            <a:spAutoFit/>
          </a:bodyPr>
          <a:lstStyle/>
          <a:p>
            <a:r>
              <a:rPr lang="en-US" sz="3200" dirty="0"/>
              <a:t>git switch main</a:t>
            </a:r>
          </a:p>
          <a:p>
            <a:r>
              <a:rPr lang="en-US" sz="3200" dirty="0"/>
              <a:t>git reset --hard 4af9563</a:t>
            </a:r>
          </a:p>
          <a:p>
            <a:r>
              <a:rPr lang="en-US" sz="3200" dirty="0"/>
              <a:t>git push --force-with-lease</a:t>
            </a:r>
          </a:p>
          <a:p>
            <a:r>
              <a:rPr lang="en-US" sz="3200" dirty="0"/>
              <a:t>git pull --prune</a:t>
            </a:r>
          </a:p>
        </p:txBody>
      </p:sp>
      <p:pic>
        <p:nvPicPr>
          <p:cNvPr id="2050" name="Picture 2">
            <a:extLst>
              <a:ext uri="{FF2B5EF4-FFF2-40B4-BE49-F238E27FC236}">
                <a16:creationId xmlns:a16="http://schemas.microsoft.com/office/drawing/2014/main" id="{3A86E07E-A95D-34CC-17B1-95F19D00F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4050" y="1411432"/>
            <a:ext cx="6599358" cy="3018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556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0111-CB8F-4795-C3FE-C723A3DF2C22}"/>
              </a:ext>
            </a:extLst>
          </p:cNvPr>
          <p:cNvSpPr>
            <a:spLocks noGrp="1"/>
          </p:cNvSpPr>
          <p:nvPr>
            <p:ph type="title"/>
          </p:nvPr>
        </p:nvSpPr>
        <p:spPr/>
        <p:txBody>
          <a:bodyPr/>
          <a:lstStyle/>
          <a:p>
            <a:r>
              <a:rPr lang="en-US" dirty="0"/>
              <a:t>Your Team Members</a:t>
            </a:r>
          </a:p>
        </p:txBody>
      </p:sp>
      <p:sp>
        <p:nvSpPr>
          <p:cNvPr id="3" name="Content Placeholder 2">
            <a:extLst>
              <a:ext uri="{FF2B5EF4-FFF2-40B4-BE49-F238E27FC236}">
                <a16:creationId xmlns:a16="http://schemas.microsoft.com/office/drawing/2014/main" id="{5E366C71-E8D8-CBA3-ABBB-254ECECDC34F}"/>
              </a:ext>
            </a:extLst>
          </p:cNvPr>
          <p:cNvSpPr>
            <a:spLocks noGrp="1"/>
          </p:cNvSpPr>
          <p:nvPr>
            <p:ph idx="1"/>
          </p:nvPr>
        </p:nvSpPr>
        <p:spPr>
          <a:xfrm>
            <a:off x="2589212" y="1615044"/>
            <a:ext cx="8915400" cy="4296178"/>
          </a:xfrm>
        </p:spPr>
        <p:txBody>
          <a:bodyPr>
            <a:normAutofit fontScale="92500" lnSpcReduction="20000"/>
          </a:bodyPr>
          <a:lstStyle/>
          <a:p>
            <a:r>
              <a:rPr lang="en-US" dirty="0"/>
              <a:t>They might `hate` you right now</a:t>
            </a:r>
          </a:p>
          <a:p>
            <a:r>
              <a:rPr lang="en-US" dirty="0"/>
              <a:t>If they are out of sync and have no changes to main other than your bad commits:</a:t>
            </a:r>
          </a:p>
          <a:p>
            <a:pPr lvl="1"/>
            <a:r>
              <a:rPr lang="en-US" dirty="0"/>
              <a:t>Hard reset from origin</a:t>
            </a:r>
          </a:p>
          <a:p>
            <a:pPr marL="457200" lvl="1" indent="0">
              <a:buNone/>
            </a:pPr>
            <a:endParaRPr lang="en-US" dirty="0"/>
          </a:p>
          <a:p>
            <a:pPr marL="457200" lvl="1" indent="0">
              <a:buNone/>
            </a:pPr>
            <a:r>
              <a:rPr lang="en-US" sz="3000" dirty="0"/>
              <a:t>git switch main</a:t>
            </a:r>
          </a:p>
          <a:p>
            <a:pPr marL="457200" lvl="1" indent="0">
              <a:buNone/>
            </a:pPr>
            <a:r>
              <a:rPr lang="en-US" sz="3000" dirty="0"/>
              <a:t>git fetch</a:t>
            </a:r>
          </a:p>
          <a:p>
            <a:pPr marL="457200" lvl="1" indent="0">
              <a:buNone/>
            </a:pPr>
            <a:r>
              <a:rPr lang="en-US" sz="3000" dirty="0"/>
              <a:t>git reset --hard origin/main</a:t>
            </a:r>
          </a:p>
          <a:p>
            <a:pPr marL="457200" lvl="1" indent="0">
              <a:buNone/>
            </a:pPr>
            <a:endParaRPr lang="en-US" dirty="0"/>
          </a:p>
          <a:p>
            <a:r>
              <a:rPr lang="en-US" dirty="0"/>
              <a:t>If they are out of sync and also made this error:</a:t>
            </a:r>
          </a:p>
          <a:p>
            <a:pPr lvl="1"/>
            <a:r>
              <a:rPr lang="en-US" dirty="0"/>
              <a:t>Follow the same procedure to pick their commits to their feature</a:t>
            </a:r>
          </a:p>
          <a:p>
            <a:pPr lvl="1"/>
            <a:r>
              <a:rPr lang="en-US" dirty="0"/>
              <a:t>Just hard reset from origin</a:t>
            </a:r>
          </a:p>
        </p:txBody>
      </p:sp>
    </p:spTree>
    <p:extLst>
      <p:ext uri="{BB962C8B-B14F-4D97-AF65-F5344CB8AC3E}">
        <p14:creationId xmlns:p14="http://schemas.microsoft.com/office/powerpoint/2010/main" val="351624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60501-0652-CB9D-B6A9-A9C55C7FD940}"/>
              </a:ext>
            </a:extLst>
          </p:cNvPr>
          <p:cNvSpPr>
            <a:spLocks noGrp="1"/>
          </p:cNvSpPr>
          <p:nvPr>
            <p:ph type="title"/>
          </p:nvPr>
        </p:nvSpPr>
        <p:spPr/>
        <p:txBody>
          <a:bodyPr/>
          <a:lstStyle/>
          <a:p>
            <a:r>
              <a:rPr lang="en-US" dirty="0"/>
              <a:t>Scenario #4 – Secrets in history</a:t>
            </a:r>
          </a:p>
        </p:txBody>
      </p:sp>
      <p:sp>
        <p:nvSpPr>
          <p:cNvPr id="5" name="Text Placeholder 4">
            <a:extLst>
              <a:ext uri="{FF2B5EF4-FFF2-40B4-BE49-F238E27FC236}">
                <a16:creationId xmlns:a16="http://schemas.microsoft.com/office/drawing/2014/main" id="{5E9F6B9F-4BF5-A4DE-8FB6-1F2E2F6E194D}"/>
              </a:ext>
            </a:extLst>
          </p:cNvPr>
          <p:cNvSpPr>
            <a:spLocks noGrp="1"/>
          </p:cNvSpPr>
          <p:nvPr>
            <p:ph type="body" idx="1"/>
          </p:nvPr>
        </p:nvSpPr>
        <p:spPr/>
        <p:txBody>
          <a:bodyPr/>
          <a:lstStyle/>
          <a:p>
            <a:r>
              <a:rPr lang="en-US" dirty="0"/>
              <a:t>The secret was committed at some point, and we need it out of our history completely, to make it like the secret was never stored</a:t>
            </a:r>
          </a:p>
        </p:txBody>
      </p:sp>
    </p:spTree>
    <p:extLst>
      <p:ext uri="{BB962C8B-B14F-4D97-AF65-F5344CB8AC3E}">
        <p14:creationId xmlns:p14="http://schemas.microsoft.com/office/powerpoint/2010/main" val="1755017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A35CC7-E3D8-187E-0AF0-2738369C9D40}"/>
              </a:ext>
            </a:extLst>
          </p:cNvPr>
          <p:cNvSpPr>
            <a:spLocks noGrp="1"/>
          </p:cNvSpPr>
          <p:nvPr>
            <p:ph type="title"/>
          </p:nvPr>
        </p:nvSpPr>
        <p:spPr/>
        <p:txBody>
          <a:bodyPr/>
          <a:lstStyle/>
          <a:p>
            <a:r>
              <a:rPr lang="en-US" dirty="0"/>
              <a:t>Find the first `bad` commit, then rewrite history</a:t>
            </a:r>
          </a:p>
        </p:txBody>
      </p:sp>
      <p:sp>
        <p:nvSpPr>
          <p:cNvPr id="5" name="Content Placeholder 4">
            <a:extLst>
              <a:ext uri="{FF2B5EF4-FFF2-40B4-BE49-F238E27FC236}">
                <a16:creationId xmlns:a16="http://schemas.microsoft.com/office/drawing/2014/main" id="{256CF3D8-0E7E-F18A-97CD-B11EDC4A4299}"/>
              </a:ext>
            </a:extLst>
          </p:cNvPr>
          <p:cNvSpPr>
            <a:spLocks noGrp="1"/>
          </p:cNvSpPr>
          <p:nvPr>
            <p:ph idx="1"/>
          </p:nvPr>
        </p:nvSpPr>
        <p:spPr/>
        <p:txBody>
          <a:bodyPr/>
          <a:lstStyle/>
          <a:p>
            <a:r>
              <a:rPr lang="en-US" dirty="0"/>
              <a:t>Note: You will likely want to freeze development during this process, ensure that all code is checked in, and no branches are dependent on a commit in the history past the last good commit (those commits will not be there anymore when this is completed).</a:t>
            </a:r>
          </a:p>
          <a:p>
            <a:r>
              <a:rPr lang="en-US" dirty="0"/>
              <a:t>Use `git bisect` to find the first commit where the secret is in the repo</a:t>
            </a:r>
          </a:p>
          <a:p>
            <a:r>
              <a:rPr lang="en-US" dirty="0"/>
              <a:t>Once the commit is located, the fix will be to rewrite the history from that point with the secret removed.</a:t>
            </a:r>
          </a:p>
          <a:p>
            <a:r>
              <a:rPr lang="en-US" dirty="0"/>
              <a:t>After history rewrite, you can restore any feature branch/dev branch, </a:t>
            </a:r>
            <a:r>
              <a:rPr lang="en-US" dirty="0" err="1"/>
              <a:t>etc</a:t>
            </a:r>
            <a:endParaRPr lang="en-US" dirty="0"/>
          </a:p>
          <a:p>
            <a:r>
              <a:rPr lang="en-US" dirty="0"/>
              <a:t>You can also pick any commits that are no longer based on the trunk after this operation</a:t>
            </a:r>
          </a:p>
        </p:txBody>
      </p:sp>
    </p:spTree>
    <p:extLst>
      <p:ext uri="{BB962C8B-B14F-4D97-AF65-F5344CB8AC3E}">
        <p14:creationId xmlns:p14="http://schemas.microsoft.com/office/powerpoint/2010/main" val="2517596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5CDDA-2AF8-4160-934C-2EA35407E912}"/>
              </a:ext>
            </a:extLst>
          </p:cNvPr>
          <p:cNvSpPr>
            <a:spLocks noGrp="1"/>
          </p:cNvSpPr>
          <p:nvPr>
            <p:ph type="title"/>
          </p:nvPr>
        </p:nvSpPr>
        <p:spPr>
          <a:xfrm>
            <a:off x="2589212" y="2059459"/>
            <a:ext cx="8915399" cy="1468800"/>
          </a:xfrm>
        </p:spPr>
        <p:txBody>
          <a:bodyPr>
            <a:normAutofit fontScale="90000"/>
          </a:bodyPr>
          <a:lstStyle/>
          <a:p>
            <a:r>
              <a:rPr lang="en-US" dirty="0"/>
              <a:t>Demo: Find the place where a bug or a secret exists and rewrite from there</a:t>
            </a:r>
          </a:p>
        </p:txBody>
      </p:sp>
      <p:sp>
        <p:nvSpPr>
          <p:cNvPr id="5" name="Text Placeholder 4">
            <a:extLst>
              <a:ext uri="{FF2B5EF4-FFF2-40B4-BE49-F238E27FC236}">
                <a16:creationId xmlns:a16="http://schemas.microsoft.com/office/drawing/2014/main" id="{5F9278D0-3C27-4EF2-84DD-F4E8A78A9543}"/>
              </a:ext>
            </a:extLst>
          </p:cNvPr>
          <p:cNvSpPr>
            <a:spLocks noGrp="1"/>
          </p:cNvSpPr>
          <p:nvPr>
            <p:ph type="body" idx="1"/>
          </p:nvPr>
        </p:nvSpPr>
        <p:spPr/>
        <p:txBody>
          <a:bodyPr/>
          <a:lstStyle/>
          <a:p>
            <a:r>
              <a:rPr lang="en-US" dirty="0"/>
              <a:t>I accidentally checked a secret into my repo.  How do I get it out of there?</a:t>
            </a:r>
          </a:p>
        </p:txBody>
      </p:sp>
    </p:spTree>
    <p:extLst>
      <p:ext uri="{BB962C8B-B14F-4D97-AF65-F5344CB8AC3E}">
        <p14:creationId xmlns:p14="http://schemas.microsoft.com/office/powerpoint/2010/main" val="356194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A875-7BA8-6AAC-E64F-5D74DEF2FF0C}"/>
              </a:ext>
            </a:extLst>
          </p:cNvPr>
          <p:cNvSpPr>
            <a:spLocks noGrp="1"/>
          </p:cNvSpPr>
          <p:nvPr>
            <p:ph type="title"/>
          </p:nvPr>
        </p:nvSpPr>
        <p:spPr/>
        <p:txBody>
          <a:bodyPr/>
          <a:lstStyle/>
          <a:p>
            <a:r>
              <a:rPr lang="en-US" dirty="0"/>
              <a:t>Requirements and a few notes</a:t>
            </a:r>
          </a:p>
        </p:txBody>
      </p:sp>
      <p:sp>
        <p:nvSpPr>
          <p:cNvPr id="3" name="Content Placeholder 2">
            <a:extLst>
              <a:ext uri="{FF2B5EF4-FFF2-40B4-BE49-F238E27FC236}">
                <a16:creationId xmlns:a16="http://schemas.microsoft.com/office/drawing/2014/main" id="{CBF8E94F-9222-C64C-023C-7DF22581ECBF}"/>
              </a:ext>
            </a:extLst>
          </p:cNvPr>
          <p:cNvSpPr>
            <a:spLocks noGrp="1"/>
          </p:cNvSpPr>
          <p:nvPr>
            <p:ph idx="1"/>
          </p:nvPr>
        </p:nvSpPr>
        <p:spPr>
          <a:xfrm>
            <a:off x="2589212" y="1487424"/>
            <a:ext cx="8915400" cy="4423798"/>
          </a:xfrm>
        </p:spPr>
        <p:txBody>
          <a:bodyPr>
            <a:normAutofit/>
          </a:bodyPr>
          <a:lstStyle/>
          <a:p>
            <a:r>
              <a:rPr lang="en-US" sz="2400" dirty="0"/>
              <a:t>You should be familiar with these commands</a:t>
            </a:r>
          </a:p>
          <a:p>
            <a:pPr lvl="1"/>
            <a:r>
              <a:rPr lang="en-US" dirty="0"/>
              <a:t>clone/push/fetch/pull/add/commit/branch/checkout/switch</a:t>
            </a:r>
          </a:p>
          <a:p>
            <a:r>
              <a:rPr lang="en-US" dirty="0"/>
              <a:t>The way I’m going to show how to do things is not the only way</a:t>
            </a:r>
          </a:p>
          <a:p>
            <a:pPr lvl="1"/>
            <a:r>
              <a:rPr lang="en-US" dirty="0"/>
              <a:t>Follow your team standards</a:t>
            </a:r>
          </a:p>
          <a:p>
            <a:pPr lvl="1"/>
            <a:r>
              <a:rPr lang="en-US" dirty="0"/>
              <a:t>Let me know if you have a better way (I’d love to hear about it)</a:t>
            </a:r>
          </a:p>
          <a:p>
            <a:pPr lvl="1"/>
            <a:r>
              <a:rPr lang="en-US" dirty="0"/>
              <a:t>Yes, some of this is contrived for demonstration purposes</a:t>
            </a:r>
          </a:p>
          <a:p>
            <a:pPr marL="0" indent="0">
              <a:buNone/>
            </a:pPr>
            <a:r>
              <a:rPr lang="en-US" dirty="0"/>
              <a:t>	</a:t>
            </a:r>
          </a:p>
          <a:p>
            <a:pPr marL="914400" lvl="2" indent="0">
              <a:buNone/>
            </a:pPr>
            <a:endParaRPr lang="en-US" dirty="0"/>
          </a:p>
        </p:txBody>
      </p:sp>
      <p:pic>
        <p:nvPicPr>
          <p:cNvPr id="5" name="Picture 4" descr="Hands on track">
            <a:extLst>
              <a:ext uri="{FF2B5EF4-FFF2-40B4-BE49-F238E27FC236}">
                <a16:creationId xmlns:a16="http://schemas.microsoft.com/office/drawing/2014/main" id="{6A3C8FCC-462F-65E7-AD71-555EF9CAB7BE}"/>
              </a:ext>
            </a:extLst>
          </p:cNvPr>
          <p:cNvPicPr>
            <a:picLocks noChangeAspect="1"/>
          </p:cNvPicPr>
          <p:nvPr/>
        </p:nvPicPr>
        <p:blipFill>
          <a:blip r:embed="rId3"/>
          <a:stretch>
            <a:fillRect/>
          </a:stretch>
        </p:blipFill>
        <p:spPr>
          <a:xfrm>
            <a:off x="10191003" y="67984"/>
            <a:ext cx="1921335" cy="1280890"/>
          </a:xfrm>
          <a:prstGeom prst="rect">
            <a:avLst/>
          </a:prstGeom>
        </p:spPr>
      </p:pic>
    </p:spTree>
    <p:extLst>
      <p:ext uri="{BB962C8B-B14F-4D97-AF65-F5344CB8AC3E}">
        <p14:creationId xmlns:p14="http://schemas.microsoft.com/office/powerpoint/2010/main" val="3224179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08761-6ECB-7C52-B8A4-5C5DCD1E3FC1}"/>
              </a:ext>
            </a:extLst>
          </p:cNvPr>
          <p:cNvSpPr>
            <a:spLocks noGrp="1"/>
          </p:cNvSpPr>
          <p:nvPr>
            <p:ph type="title"/>
          </p:nvPr>
        </p:nvSpPr>
        <p:spPr>
          <a:xfrm>
            <a:off x="2592925" y="624110"/>
            <a:ext cx="8911687" cy="779687"/>
          </a:xfrm>
        </p:spPr>
        <p:txBody>
          <a:bodyPr/>
          <a:lstStyle/>
          <a:p>
            <a:r>
              <a:rPr lang="en-US" dirty="0"/>
              <a:t>Review Commit History</a:t>
            </a:r>
          </a:p>
        </p:txBody>
      </p:sp>
      <p:pic>
        <p:nvPicPr>
          <p:cNvPr id="9" name="Picture 8">
            <a:extLst>
              <a:ext uri="{FF2B5EF4-FFF2-40B4-BE49-F238E27FC236}">
                <a16:creationId xmlns:a16="http://schemas.microsoft.com/office/drawing/2014/main" id="{C168E39C-F732-1C7B-C634-51CBAEB90182}"/>
              </a:ext>
            </a:extLst>
          </p:cNvPr>
          <p:cNvPicPr>
            <a:picLocks noChangeAspect="1"/>
          </p:cNvPicPr>
          <p:nvPr/>
        </p:nvPicPr>
        <p:blipFill>
          <a:blip r:embed="rId3"/>
          <a:stretch>
            <a:fillRect/>
          </a:stretch>
        </p:blipFill>
        <p:spPr>
          <a:xfrm>
            <a:off x="1976850" y="1510173"/>
            <a:ext cx="9809524" cy="5228571"/>
          </a:xfrm>
          <a:prstGeom prst="rect">
            <a:avLst/>
          </a:prstGeom>
        </p:spPr>
      </p:pic>
    </p:spTree>
    <p:extLst>
      <p:ext uri="{BB962C8B-B14F-4D97-AF65-F5344CB8AC3E}">
        <p14:creationId xmlns:p14="http://schemas.microsoft.com/office/powerpoint/2010/main" val="2364856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D077A3-C8D7-4FD0-4D80-DD92AC52D1E4}"/>
              </a:ext>
            </a:extLst>
          </p:cNvPr>
          <p:cNvSpPr>
            <a:spLocks noGrp="1"/>
          </p:cNvSpPr>
          <p:nvPr>
            <p:ph type="title"/>
          </p:nvPr>
        </p:nvSpPr>
        <p:spPr/>
        <p:txBody>
          <a:bodyPr/>
          <a:lstStyle/>
          <a:p>
            <a:r>
              <a:rPr lang="en-US" dirty="0"/>
              <a:t>Find the first bad commit</a:t>
            </a:r>
          </a:p>
        </p:txBody>
      </p:sp>
      <p:pic>
        <p:nvPicPr>
          <p:cNvPr id="7" name="Picture 6">
            <a:extLst>
              <a:ext uri="{FF2B5EF4-FFF2-40B4-BE49-F238E27FC236}">
                <a16:creationId xmlns:a16="http://schemas.microsoft.com/office/drawing/2014/main" id="{07ABB4B7-68D5-8111-74A2-EED0E2D768BF}"/>
              </a:ext>
            </a:extLst>
          </p:cNvPr>
          <p:cNvPicPr>
            <a:picLocks noChangeAspect="1"/>
          </p:cNvPicPr>
          <p:nvPr/>
        </p:nvPicPr>
        <p:blipFill>
          <a:blip r:embed="rId3"/>
          <a:stretch>
            <a:fillRect/>
          </a:stretch>
        </p:blipFill>
        <p:spPr>
          <a:xfrm>
            <a:off x="1839352" y="3429000"/>
            <a:ext cx="10109570" cy="3129744"/>
          </a:xfrm>
          <a:prstGeom prst="rect">
            <a:avLst/>
          </a:prstGeom>
        </p:spPr>
      </p:pic>
      <p:sp>
        <p:nvSpPr>
          <p:cNvPr id="9" name="TextBox 8">
            <a:extLst>
              <a:ext uri="{FF2B5EF4-FFF2-40B4-BE49-F238E27FC236}">
                <a16:creationId xmlns:a16="http://schemas.microsoft.com/office/drawing/2014/main" id="{F8257BA4-775C-5AA5-2ED1-4D6B94FA89E6}"/>
              </a:ext>
            </a:extLst>
          </p:cNvPr>
          <p:cNvSpPr txBox="1"/>
          <p:nvPr/>
        </p:nvSpPr>
        <p:spPr>
          <a:xfrm>
            <a:off x="3190741" y="1466670"/>
            <a:ext cx="6098146" cy="1815882"/>
          </a:xfrm>
          <a:prstGeom prst="rect">
            <a:avLst/>
          </a:prstGeom>
          <a:noFill/>
        </p:spPr>
        <p:txBody>
          <a:bodyPr wrap="square">
            <a:spAutoFit/>
          </a:bodyPr>
          <a:lstStyle/>
          <a:p>
            <a:r>
              <a:rPr lang="en-US" sz="2800" b="0" dirty="0">
                <a:solidFill>
                  <a:srgbClr val="000000"/>
                </a:solidFill>
                <a:effectLst/>
                <a:latin typeface="Consolas" panose="020B0609020204030204" pitchFamily="49" charset="0"/>
              </a:rPr>
              <a:t>git switch main</a:t>
            </a:r>
          </a:p>
          <a:p>
            <a:r>
              <a:rPr lang="en-US" sz="2800" b="0" dirty="0">
                <a:solidFill>
                  <a:srgbClr val="000000"/>
                </a:solidFill>
                <a:effectLst/>
                <a:latin typeface="Consolas" panose="020B0609020204030204" pitchFamily="49" charset="0"/>
              </a:rPr>
              <a:t>git bisect start</a:t>
            </a:r>
          </a:p>
          <a:p>
            <a:r>
              <a:rPr lang="en-US" sz="2800" b="0" dirty="0">
                <a:solidFill>
                  <a:srgbClr val="000000"/>
                </a:solidFill>
                <a:effectLst/>
                <a:latin typeface="Consolas" panose="020B0609020204030204" pitchFamily="49" charset="0"/>
              </a:rPr>
              <a:t>git bisect good 4850171</a:t>
            </a:r>
          </a:p>
          <a:p>
            <a:r>
              <a:rPr lang="en-US" sz="2800" b="0" dirty="0">
                <a:solidFill>
                  <a:srgbClr val="000000"/>
                </a:solidFill>
                <a:effectLst/>
                <a:latin typeface="Consolas" panose="020B0609020204030204" pitchFamily="49" charset="0"/>
              </a:rPr>
              <a:t>git bisect bad f5a892c</a:t>
            </a:r>
          </a:p>
        </p:txBody>
      </p:sp>
    </p:spTree>
    <p:extLst>
      <p:ext uri="{BB962C8B-B14F-4D97-AF65-F5344CB8AC3E}">
        <p14:creationId xmlns:p14="http://schemas.microsoft.com/office/powerpoint/2010/main" val="2654771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473AB-FC9A-33C7-2675-DA687BBA5B4C}"/>
              </a:ext>
            </a:extLst>
          </p:cNvPr>
          <p:cNvSpPr>
            <a:spLocks noGrp="1"/>
          </p:cNvSpPr>
          <p:nvPr>
            <p:ph type="title"/>
          </p:nvPr>
        </p:nvSpPr>
        <p:spPr/>
        <p:txBody>
          <a:bodyPr/>
          <a:lstStyle/>
          <a:p>
            <a:r>
              <a:rPr lang="en-US" dirty="0"/>
              <a:t>Review the file to validate if it is good or bad</a:t>
            </a:r>
          </a:p>
        </p:txBody>
      </p:sp>
      <p:pic>
        <p:nvPicPr>
          <p:cNvPr id="7" name="Picture 6">
            <a:extLst>
              <a:ext uri="{FF2B5EF4-FFF2-40B4-BE49-F238E27FC236}">
                <a16:creationId xmlns:a16="http://schemas.microsoft.com/office/drawing/2014/main" id="{1F826B14-1747-8777-52BC-C28B1B052D83}"/>
              </a:ext>
            </a:extLst>
          </p:cNvPr>
          <p:cNvPicPr>
            <a:picLocks noChangeAspect="1"/>
          </p:cNvPicPr>
          <p:nvPr/>
        </p:nvPicPr>
        <p:blipFill>
          <a:blip r:embed="rId2"/>
          <a:stretch>
            <a:fillRect/>
          </a:stretch>
        </p:blipFill>
        <p:spPr>
          <a:xfrm>
            <a:off x="1700012" y="2853115"/>
            <a:ext cx="10107784" cy="2099886"/>
          </a:xfrm>
          <a:prstGeom prst="rect">
            <a:avLst/>
          </a:prstGeom>
        </p:spPr>
      </p:pic>
    </p:spTree>
    <p:extLst>
      <p:ext uri="{BB962C8B-B14F-4D97-AF65-F5344CB8AC3E}">
        <p14:creationId xmlns:p14="http://schemas.microsoft.com/office/powerpoint/2010/main" val="2955411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E51C3-34AD-E627-1F8C-89B4A58CC3B8}"/>
              </a:ext>
            </a:extLst>
          </p:cNvPr>
          <p:cNvSpPr>
            <a:spLocks noGrp="1"/>
          </p:cNvSpPr>
          <p:nvPr>
            <p:ph type="title"/>
          </p:nvPr>
        </p:nvSpPr>
        <p:spPr/>
        <p:txBody>
          <a:bodyPr>
            <a:normAutofit fontScale="90000"/>
          </a:bodyPr>
          <a:lstStyle/>
          <a:p>
            <a:r>
              <a:rPr lang="en-US" dirty="0"/>
              <a:t>Mark commit as good, review next commit.  Mark as bad. Repeat until finished</a:t>
            </a:r>
          </a:p>
        </p:txBody>
      </p:sp>
      <p:pic>
        <p:nvPicPr>
          <p:cNvPr id="5" name="Picture 4">
            <a:extLst>
              <a:ext uri="{FF2B5EF4-FFF2-40B4-BE49-F238E27FC236}">
                <a16:creationId xmlns:a16="http://schemas.microsoft.com/office/drawing/2014/main" id="{32C2687B-512E-9229-CBA0-857417EFE75F}"/>
              </a:ext>
            </a:extLst>
          </p:cNvPr>
          <p:cNvPicPr>
            <a:picLocks noChangeAspect="1"/>
          </p:cNvPicPr>
          <p:nvPr/>
        </p:nvPicPr>
        <p:blipFill>
          <a:blip r:embed="rId3"/>
          <a:stretch>
            <a:fillRect/>
          </a:stretch>
        </p:blipFill>
        <p:spPr>
          <a:xfrm>
            <a:off x="1880316" y="2160369"/>
            <a:ext cx="10015470" cy="3505024"/>
          </a:xfrm>
          <a:prstGeom prst="rect">
            <a:avLst/>
          </a:prstGeom>
        </p:spPr>
      </p:pic>
    </p:spTree>
    <p:extLst>
      <p:ext uri="{BB962C8B-B14F-4D97-AF65-F5344CB8AC3E}">
        <p14:creationId xmlns:p14="http://schemas.microsoft.com/office/powerpoint/2010/main" val="3896857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184C9-A036-927E-9538-1A7B7409994D}"/>
              </a:ext>
            </a:extLst>
          </p:cNvPr>
          <p:cNvSpPr>
            <a:spLocks noGrp="1"/>
          </p:cNvSpPr>
          <p:nvPr>
            <p:ph type="title"/>
          </p:nvPr>
        </p:nvSpPr>
        <p:spPr/>
        <p:txBody>
          <a:bodyPr/>
          <a:lstStyle/>
          <a:p>
            <a:r>
              <a:rPr lang="en-US" dirty="0"/>
              <a:t>Bisect identifies the first bad commit</a:t>
            </a:r>
          </a:p>
        </p:txBody>
      </p:sp>
      <p:pic>
        <p:nvPicPr>
          <p:cNvPr id="5" name="Picture 4">
            <a:extLst>
              <a:ext uri="{FF2B5EF4-FFF2-40B4-BE49-F238E27FC236}">
                <a16:creationId xmlns:a16="http://schemas.microsoft.com/office/drawing/2014/main" id="{914EC6D0-4ED7-625E-3A95-E30BFBAD81B6}"/>
              </a:ext>
            </a:extLst>
          </p:cNvPr>
          <p:cNvPicPr>
            <a:picLocks noChangeAspect="1"/>
          </p:cNvPicPr>
          <p:nvPr/>
        </p:nvPicPr>
        <p:blipFill>
          <a:blip r:embed="rId2"/>
          <a:stretch>
            <a:fillRect/>
          </a:stretch>
        </p:blipFill>
        <p:spPr>
          <a:xfrm>
            <a:off x="1815922" y="1659065"/>
            <a:ext cx="9442303" cy="4813874"/>
          </a:xfrm>
          <a:prstGeom prst="rect">
            <a:avLst/>
          </a:prstGeom>
        </p:spPr>
      </p:pic>
    </p:spTree>
    <p:extLst>
      <p:ext uri="{BB962C8B-B14F-4D97-AF65-F5344CB8AC3E}">
        <p14:creationId xmlns:p14="http://schemas.microsoft.com/office/powerpoint/2010/main" val="18560467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1C28F-C54B-A7CB-9851-632852C455D3}"/>
              </a:ext>
            </a:extLst>
          </p:cNvPr>
          <p:cNvSpPr>
            <a:spLocks noGrp="1"/>
          </p:cNvSpPr>
          <p:nvPr>
            <p:ph type="title"/>
          </p:nvPr>
        </p:nvSpPr>
        <p:spPr/>
        <p:txBody>
          <a:bodyPr/>
          <a:lstStyle/>
          <a:p>
            <a:r>
              <a:rPr lang="en-US" dirty="0"/>
              <a:t>Review the log with a search</a:t>
            </a:r>
          </a:p>
        </p:txBody>
      </p:sp>
      <p:sp>
        <p:nvSpPr>
          <p:cNvPr id="5" name="TextBox 4">
            <a:extLst>
              <a:ext uri="{FF2B5EF4-FFF2-40B4-BE49-F238E27FC236}">
                <a16:creationId xmlns:a16="http://schemas.microsoft.com/office/drawing/2014/main" id="{41B4ABDC-E5A3-A167-F4ED-16EF56E7EA0E}"/>
              </a:ext>
            </a:extLst>
          </p:cNvPr>
          <p:cNvSpPr txBox="1"/>
          <p:nvPr/>
        </p:nvSpPr>
        <p:spPr>
          <a:xfrm>
            <a:off x="2373984" y="2179939"/>
            <a:ext cx="9710670" cy="830997"/>
          </a:xfrm>
          <a:prstGeom prst="rect">
            <a:avLst/>
          </a:prstGeom>
          <a:noFill/>
        </p:spPr>
        <p:txBody>
          <a:bodyPr wrap="square">
            <a:spAutoFit/>
          </a:bodyPr>
          <a:lstStyle/>
          <a:p>
            <a:r>
              <a:rPr lang="en-US" sz="2400" b="0" dirty="0">
                <a:solidFill>
                  <a:srgbClr val="000000"/>
                </a:solidFill>
                <a:effectLst/>
                <a:latin typeface="Consolas" panose="020B0609020204030204" pitchFamily="49" charset="0"/>
              </a:rPr>
              <a:t>git log -S </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AccountKey</a:t>
            </a:r>
            <a:r>
              <a:rPr lang="en-US" sz="2400" b="0" dirty="0">
                <a:solidFill>
                  <a:srgbClr val="A31515"/>
                </a:solidFill>
                <a:effectLst/>
                <a:latin typeface="Consolas" panose="020B0609020204030204" pitchFamily="49" charset="0"/>
              </a:rPr>
              <a:t>=d2505129a437fb435fd83ec%7a9f762a3b51=="</a:t>
            </a:r>
            <a:endParaRPr lang="en-US" sz="2400" b="0" dirty="0">
              <a:solidFill>
                <a:srgbClr val="000000"/>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B3FD267E-56DC-37E6-C286-1C01DA65A185}"/>
              </a:ext>
            </a:extLst>
          </p:cNvPr>
          <p:cNvPicPr>
            <a:picLocks noChangeAspect="1"/>
          </p:cNvPicPr>
          <p:nvPr/>
        </p:nvPicPr>
        <p:blipFill>
          <a:blip r:embed="rId3"/>
          <a:stretch>
            <a:fillRect/>
          </a:stretch>
        </p:blipFill>
        <p:spPr>
          <a:xfrm>
            <a:off x="2238798" y="3847064"/>
            <a:ext cx="9553998" cy="1685486"/>
          </a:xfrm>
          <a:prstGeom prst="rect">
            <a:avLst/>
          </a:prstGeom>
        </p:spPr>
      </p:pic>
    </p:spTree>
    <p:extLst>
      <p:ext uri="{BB962C8B-B14F-4D97-AF65-F5344CB8AC3E}">
        <p14:creationId xmlns:p14="http://schemas.microsoft.com/office/powerpoint/2010/main" val="39534867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BED26-5CCC-7EB5-E327-99B04CB52813}"/>
              </a:ext>
            </a:extLst>
          </p:cNvPr>
          <p:cNvSpPr>
            <a:spLocks noGrp="1"/>
          </p:cNvSpPr>
          <p:nvPr>
            <p:ph type="title"/>
          </p:nvPr>
        </p:nvSpPr>
        <p:spPr/>
        <p:txBody>
          <a:bodyPr>
            <a:normAutofit fontScale="90000"/>
          </a:bodyPr>
          <a:lstStyle/>
          <a:p>
            <a:r>
              <a:rPr lang="en-US" dirty="0"/>
              <a:t>Create a backup and</a:t>
            </a:r>
            <a:br>
              <a:rPr lang="en-US" dirty="0"/>
            </a:br>
            <a:r>
              <a:rPr lang="en-US" dirty="0"/>
              <a:t>reset local main to </a:t>
            </a:r>
            <a:br>
              <a:rPr lang="en-US" dirty="0"/>
            </a:br>
            <a:r>
              <a:rPr lang="en-US" dirty="0"/>
              <a:t>the first bad commit</a:t>
            </a:r>
          </a:p>
        </p:txBody>
      </p:sp>
      <p:sp>
        <p:nvSpPr>
          <p:cNvPr id="5" name="TextBox 4">
            <a:extLst>
              <a:ext uri="{FF2B5EF4-FFF2-40B4-BE49-F238E27FC236}">
                <a16:creationId xmlns:a16="http://schemas.microsoft.com/office/drawing/2014/main" id="{04D22C96-55EE-DE6D-6B7E-DE51368B3CC3}"/>
              </a:ext>
            </a:extLst>
          </p:cNvPr>
          <p:cNvSpPr txBox="1"/>
          <p:nvPr/>
        </p:nvSpPr>
        <p:spPr>
          <a:xfrm>
            <a:off x="2477015" y="3617891"/>
            <a:ext cx="6098146" cy="2092881"/>
          </a:xfrm>
          <a:prstGeom prst="rect">
            <a:avLst/>
          </a:prstGeom>
          <a:noFill/>
        </p:spPr>
        <p:txBody>
          <a:bodyPr wrap="square">
            <a:spAutoFit/>
          </a:bodyPr>
          <a:lstStyle/>
          <a:p>
            <a:r>
              <a:rPr lang="en-US" sz="2800" b="0" dirty="0">
                <a:solidFill>
                  <a:srgbClr val="000000"/>
                </a:solidFill>
                <a:effectLst/>
                <a:latin typeface="Consolas" panose="020B0609020204030204" pitchFamily="49" charset="0"/>
              </a:rPr>
              <a:t>git switch -c main</a:t>
            </a:r>
            <a:r>
              <a:rPr lang="en-US" sz="2800" b="1" dirty="0">
                <a:solidFill>
                  <a:srgbClr val="000000"/>
                </a:solidFill>
                <a:effectLst/>
                <a:latin typeface="Consolas" panose="020B0609020204030204" pitchFamily="49" charset="0"/>
              </a:rPr>
              <a:t>-</a:t>
            </a:r>
            <a:r>
              <a:rPr lang="en-US" sz="2800" dirty="0">
                <a:solidFill>
                  <a:srgbClr val="000000"/>
                </a:solidFill>
                <a:effectLst/>
                <a:latin typeface="Consolas" panose="020B0609020204030204" pitchFamily="49" charset="0"/>
              </a:rPr>
              <a:t>b</a:t>
            </a:r>
            <a:r>
              <a:rPr lang="en-US" sz="2800" b="0" dirty="0">
                <a:solidFill>
                  <a:srgbClr val="000000"/>
                </a:solidFill>
                <a:effectLst/>
                <a:latin typeface="Consolas" panose="020B0609020204030204" pitchFamily="49" charset="0"/>
              </a:rPr>
              <a:t>ackup</a:t>
            </a:r>
          </a:p>
          <a:p>
            <a:r>
              <a:rPr lang="en-US" sz="2800" b="0" dirty="0">
                <a:solidFill>
                  <a:srgbClr val="000000"/>
                </a:solidFill>
                <a:effectLst/>
                <a:latin typeface="Consolas" panose="020B0609020204030204" pitchFamily="49" charset="0"/>
              </a:rPr>
              <a:t>git switch main</a:t>
            </a:r>
          </a:p>
          <a:p>
            <a:r>
              <a:rPr lang="en-US" sz="2800" b="0" dirty="0">
                <a:solidFill>
                  <a:srgbClr val="000000"/>
                </a:solidFill>
                <a:effectLst/>
                <a:latin typeface="Consolas" panose="020B0609020204030204" pitchFamily="49" charset="0"/>
              </a:rPr>
              <a:t>git reset --hard d0829ce</a:t>
            </a:r>
          </a:p>
          <a:p>
            <a:r>
              <a:rPr lang="en-US" sz="2800" b="0" dirty="0">
                <a:solidFill>
                  <a:srgbClr val="000000"/>
                </a:solidFill>
                <a:effectLst/>
                <a:latin typeface="Consolas" panose="020B0609020204030204" pitchFamily="49" charset="0"/>
              </a:rPr>
              <a:t>git log --</a:t>
            </a:r>
            <a:r>
              <a:rPr lang="en-US" sz="2800" b="0" dirty="0" err="1">
                <a:solidFill>
                  <a:srgbClr val="000000"/>
                </a:solidFill>
                <a:effectLst/>
                <a:latin typeface="Consolas" panose="020B0609020204030204" pitchFamily="49" charset="0"/>
              </a:rPr>
              <a:t>oneline</a:t>
            </a:r>
            <a:endParaRPr lang="en-US" sz="2800"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7FEA7F08-C21B-5071-71A9-D1DE8BFD1F8B}"/>
              </a:ext>
            </a:extLst>
          </p:cNvPr>
          <p:cNvPicPr>
            <a:picLocks noChangeAspect="1"/>
          </p:cNvPicPr>
          <p:nvPr/>
        </p:nvPicPr>
        <p:blipFill>
          <a:blip r:embed="rId3"/>
          <a:stretch>
            <a:fillRect/>
          </a:stretch>
        </p:blipFill>
        <p:spPr>
          <a:xfrm>
            <a:off x="7742464" y="0"/>
            <a:ext cx="4449536" cy="6858000"/>
          </a:xfrm>
          <a:prstGeom prst="rect">
            <a:avLst/>
          </a:prstGeom>
        </p:spPr>
      </p:pic>
    </p:spTree>
    <p:extLst>
      <p:ext uri="{BB962C8B-B14F-4D97-AF65-F5344CB8AC3E}">
        <p14:creationId xmlns:p14="http://schemas.microsoft.com/office/powerpoint/2010/main" val="1255036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DF252-7CE8-21C1-9480-677A3F298418}"/>
              </a:ext>
            </a:extLst>
          </p:cNvPr>
          <p:cNvSpPr>
            <a:spLocks noGrp="1"/>
          </p:cNvSpPr>
          <p:nvPr>
            <p:ph type="title"/>
          </p:nvPr>
        </p:nvSpPr>
        <p:spPr>
          <a:xfrm>
            <a:off x="2592924" y="206195"/>
            <a:ext cx="8911687" cy="1280890"/>
          </a:xfrm>
        </p:spPr>
        <p:txBody>
          <a:bodyPr/>
          <a:lstStyle/>
          <a:p>
            <a:r>
              <a:rPr lang="en-US" dirty="0"/>
              <a:t>Fix the bad file and amend the commit</a:t>
            </a:r>
          </a:p>
        </p:txBody>
      </p:sp>
      <p:sp>
        <p:nvSpPr>
          <p:cNvPr id="5" name="TextBox 4">
            <a:extLst>
              <a:ext uri="{FF2B5EF4-FFF2-40B4-BE49-F238E27FC236}">
                <a16:creationId xmlns:a16="http://schemas.microsoft.com/office/drawing/2014/main" id="{59E80824-02E5-42DA-990B-10A1195F8770}"/>
              </a:ext>
            </a:extLst>
          </p:cNvPr>
          <p:cNvSpPr txBox="1"/>
          <p:nvPr/>
        </p:nvSpPr>
        <p:spPr>
          <a:xfrm>
            <a:off x="2592924" y="5864579"/>
            <a:ext cx="10460865" cy="923330"/>
          </a:xfrm>
          <a:prstGeom prst="rect">
            <a:avLst/>
          </a:prstGeom>
          <a:noFill/>
        </p:spPr>
        <p:txBody>
          <a:bodyPr wrap="square">
            <a:spAutoFit/>
          </a:bodyPr>
          <a:lstStyle/>
          <a:p>
            <a:r>
              <a:rPr lang="en-US" b="0" dirty="0">
                <a:solidFill>
                  <a:srgbClr val="000000"/>
                </a:solidFill>
                <a:effectLst/>
                <a:latin typeface="Consolas" panose="020B0609020204030204" pitchFamily="49" charset="0"/>
              </a:rPr>
              <a:t>git add </a:t>
            </a:r>
            <a:r>
              <a:rPr lang="en-US" b="0" dirty="0" err="1">
                <a:solidFill>
                  <a:srgbClr val="000000"/>
                </a:solidFill>
                <a:effectLst/>
                <a:latin typeface="Consolas" panose="020B0609020204030204" pitchFamily="49" charset="0"/>
              </a:rPr>
              <a:t>SimpleBlobStorageDemo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SimpleBlobStorageDemo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appsettings.json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git commit --amend -m </a:t>
            </a:r>
            <a:r>
              <a:rPr lang="en-US" b="0" dirty="0">
                <a:solidFill>
                  <a:srgbClr val="A31515"/>
                </a:solidFill>
                <a:effectLst/>
                <a:latin typeface="Consolas" panose="020B0609020204030204" pitchFamily="49" charset="0"/>
              </a:rPr>
              <a:t>"working on container storage code"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git log --</a:t>
            </a:r>
            <a:r>
              <a:rPr lang="en-US" b="0" dirty="0" err="1">
                <a:solidFill>
                  <a:srgbClr val="000000"/>
                </a:solidFill>
                <a:effectLst/>
                <a:latin typeface="Consolas" panose="020B0609020204030204" pitchFamily="49" charset="0"/>
              </a:rPr>
              <a:t>oneline</a:t>
            </a:r>
            <a:endParaRPr lang="en-US" b="0" dirty="0">
              <a:solidFill>
                <a:srgbClr val="000000"/>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7BA17319-4BC6-CA68-F3B8-542522BB24F6}"/>
              </a:ext>
            </a:extLst>
          </p:cNvPr>
          <p:cNvPicPr>
            <a:picLocks noChangeAspect="1"/>
          </p:cNvPicPr>
          <p:nvPr/>
        </p:nvPicPr>
        <p:blipFill>
          <a:blip r:embed="rId3"/>
          <a:stretch>
            <a:fillRect/>
          </a:stretch>
        </p:blipFill>
        <p:spPr>
          <a:xfrm>
            <a:off x="2723612" y="1614908"/>
            <a:ext cx="8186670" cy="4209391"/>
          </a:xfrm>
          <a:prstGeom prst="rect">
            <a:avLst/>
          </a:prstGeom>
        </p:spPr>
      </p:pic>
      <p:sp>
        <p:nvSpPr>
          <p:cNvPr id="9" name="TextBox 8">
            <a:extLst>
              <a:ext uri="{FF2B5EF4-FFF2-40B4-BE49-F238E27FC236}">
                <a16:creationId xmlns:a16="http://schemas.microsoft.com/office/drawing/2014/main" id="{8809D242-8002-AC46-90D4-D75BC1640974}"/>
              </a:ext>
            </a:extLst>
          </p:cNvPr>
          <p:cNvSpPr txBox="1"/>
          <p:nvPr/>
        </p:nvSpPr>
        <p:spPr>
          <a:xfrm>
            <a:off x="2723612" y="1011334"/>
            <a:ext cx="6529588" cy="646331"/>
          </a:xfrm>
          <a:prstGeom prst="rect">
            <a:avLst/>
          </a:prstGeom>
          <a:noFill/>
        </p:spPr>
        <p:txBody>
          <a:bodyPr wrap="square">
            <a:spAutoFit/>
          </a:bodyPr>
          <a:lstStyle/>
          <a:p>
            <a:r>
              <a:rPr lang="en-US" dirty="0"/>
              <a:t>code .</a:t>
            </a:r>
          </a:p>
          <a:p>
            <a:r>
              <a:rPr lang="en-US" dirty="0"/>
              <a:t># fix the </a:t>
            </a:r>
            <a:r>
              <a:rPr lang="en-US" dirty="0" err="1"/>
              <a:t>json</a:t>
            </a:r>
            <a:endParaRPr lang="en-US" dirty="0"/>
          </a:p>
        </p:txBody>
      </p:sp>
    </p:spTree>
    <p:extLst>
      <p:ext uri="{BB962C8B-B14F-4D97-AF65-F5344CB8AC3E}">
        <p14:creationId xmlns:p14="http://schemas.microsoft.com/office/powerpoint/2010/main" val="2952770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1244B-6685-2577-1657-C656529BFB09}"/>
              </a:ext>
            </a:extLst>
          </p:cNvPr>
          <p:cNvSpPr>
            <a:spLocks noGrp="1"/>
          </p:cNvSpPr>
          <p:nvPr>
            <p:ph type="title"/>
          </p:nvPr>
        </p:nvSpPr>
        <p:spPr>
          <a:xfrm>
            <a:off x="2592925" y="624110"/>
            <a:ext cx="8911687" cy="844082"/>
          </a:xfrm>
        </p:spPr>
        <p:txBody>
          <a:bodyPr/>
          <a:lstStyle/>
          <a:p>
            <a:r>
              <a:rPr lang="en-US" dirty="0"/>
              <a:t>Cherry-pick the rest of the commits</a:t>
            </a:r>
          </a:p>
        </p:txBody>
      </p:sp>
      <p:pic>
        <p:nvPicPr>
          <p:cNvPr id="7" name="Picture 6">
            <a:extLst>
              <a:ext uri="{FF2B5EF4-FFF2-40B4-BE49-F238E27FC236}">
                <a16:creationId xmlns:a16="http://schemas.microsoft.com/office/drawing/2014/main" id="{0AE8C5F0-F696-B6C7-EC2C-605EB2E7DBE2}"/>
              </a:ext>
            </a:extLst>
          </p:cNvPr>
          <p:cNvPicPr>
            <a:picLocks noChangeAspect="1"/>
          </p:cNvPicPr>
          <p:nvPr/>
        </p:nvPicPr>
        <p:blipFill>
          <a:blip r:embed="rId3"/>
          <a:stretch>
            <a:fillRect/>
          </a:stretch>
        </p:blipFill>
        <p:spPr>
          <a:xfrm>
            <a:off x="2592925" y="3716719"/>
            <a:ext cx="9294254" cy="2948372"/>
          </a:xfrm>
          <a:prstGeom prst="rect">
            <a:avLst/>
          </a:prstGeom>
        </p:spPr>
      </p:pic>
      <p:pic>
        <p:nvPicPr>
          <p:cNvPr id="4098" name="Picture 2">
            <a:extLst>
              <a:ext uri="{FF2B5EF4-FFF2-40B4-BE49-F238E27FC236}">
                <a16:creationId xmlns:a16="http://schemas.microsoft.com/office/drawing/2014/main" id="{4DB97803-EA6F-E8FA-0FAD-4B9A3B3F4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8795" y="1468192"/>
            <a:ext cx="7896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551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CE31-4470-935E-6328-E5BA4969B09A}"/>
              </a:ext>
            </a:extLst>
          </p:cNvPr>
          <p:cNvSpPr>
            <a:spLocks noGrp="1"/>
          </p:cNvSpPr>
          <p:nvPr>
            <p:ph type="title"/>
          </p:nvPr>
        </p:nvSpPr>
        <p:spPr>
          <a:xfrm>
            <a:off x="2580046" y="134713"/>
            <a:ext cx="8911687" cy="1280890"/>
          </a:xfrm>
        </p:spPr>
        <p:txBody>
          <a:bodyPr/>
          <a:lstStyle/>
          <a:p>
            <a:r>
              <a:rPr lang="en-US" dirty="0"/>
              <a:t>Resolve the conflict and complete the cherry-pick operation</a:t>
            </a:r>
          </a:p>
        </p:txBody>
      </p:sp>
      <p:pic>
        <p:nvPicPr>
          <p:cNvPr id="5" name="Content Placeholder 4">
            <a:extLst>
              <a:ext uri="{FF2B5EF4-FFF2-40B4-BE49-F238E27FC236}">
                <a16:creationId xmlns:a16="http://schemas.microsoft.com/office/drawing/2014/main" id="{D073BBFD-E0A4-CD86-3123-382663F71F94}"/>
              </a:ext>
            </a:extLst>
          </p:cNvPr>
          <p:cNvPicPr>
            <a:picLocks noGrp="1" noChangeAspect="1"/>
          </p:cNvPicPr>
          <p:nvPr>
            <p:ph idx="1"/>
          </p:nvPr>
        </p:nvPicPr>
        <p:blipFill>
          <a:blip r:embed="rId3"/>
          <a:stretch>
            <a:fillRect/>
          </a:stretch>
        </p:blipFill>
        <p:spPr>
          <a:xfrm>
            <a:off x="1310105" y="1556751"/>
            <a:ext cx="10486943" cy="2072320"/>
          </a:xfrm>
        </p:spPr>
      </p:pic>
      <p:pic>
        <p:nvPicPr>
          <p:cNvPr id="9" name="Picture 8">
            <a:extLst>
              <a:ext uri="{FF2B5EF4-FFF2-40B4-BE49-F238E27FC236}">
                <a16:creationId xmlns:a16="http://schemas.microsoft.com/office/drawing/2014/main" id="{53B349C3-4DD6-755E-2CBF-E1DF5A78D077}"/>
              </a:ext>
            </a:extLst>
          </p:cNvPr>
          <p:cNvPicPr>
            <a:picLocks noChangeAspect="1"/>
          </p:cNvPicPr>
          <p:nvPr/>
        </p:nvPicPr>
        <p:blipFill>
          <a:blip r:embed="rId4"/>
          <a:stretch>
            <a:fillRect/>
          </a:stretch>
        </p:blipFill>
        <p:spPr>
          <a:xfrm>
            <a:off x="312107" y="3757340"/>
            <a:ext cx="11773849" cy="1082224"/>
          </a:xfrm>
          <a:prstGeom prst="rect">
            <a:avLst/>
          </a:prstGeom>
        </p:spPr>
      </p:pic>
      <p:pic>
        <p:nvPicPr>
          <p:cNvPr id="5122" name="Picture 2">
            <a:extLst>
              <a:ext uri="{FF2B5EF4-FFF2-40B4-BE49-F238E27FC236}">
                <a16:creationId xmlns:a16="http://schemas.microsoft.com/office/drawing/2014/main" id="{E07D2677-1784-31E0-028C-2ED4001B66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0105" y="4967834"/>
            <a:ext cx="10418268" cy="1265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625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B4FDA-EED0-E3DD-FDBD-0F3DE4C03A48}"/>
              </a:ext>
            </a:extLst>
          </p:cNvPr>
          <p:cNvSpPr>
            <a:spLocks noGrp="1"/>
          </p:cNvSpPr>
          <p:nvPr>
            <p:ph type="title"/>
          </p:nvPr>
        </p:nvSpPr>
        <p:spPr/>
        <p:txBody>
          <a:bodyPr/>
          <a:lstStyle/>
          <a:p>
            <a:r>
              <a:rPr lang="en-US" dirty="0"/>
              <a:t>Interesting Global Settings</a:t>
            </a:r>
          </a:p>
        </p:txBody>
      </p:sp>
      <p:sp>
        <p:nvSpPr>
          <p:cNvPr id="5" name="TextBox 4">
            <a:extLst>
              <a:ext uri="{FF2B5EF4-FFF2-40B4-BE49-F238E27FC236}">
                <a16:creationId xmlns:a16="http://schemas.microsoft.com/office/drawing/2014/main" id="{A7C34A78-3B27-5FE5-A1F8-28358F013704}"/>
              </a:ext>
            </a:extLst>
          </p:cNvPr>
          <p:cNvSpPr txBox="1"/>
          <p:nvPr/>
        </p:nvSpPr>
        <p:spPr>
          <a:xfrm>
            <a:off x="356316" y="1808498"/>
            <a:ext cx="11668258" cy="1446550"/>
          </a:xfrm>
          <a:prstGeom prst="rect">
            <a:avLst/>
          </a:prstGeom>
          <a:solidFill>
            <a:schemeClr val="tx1"/>
          </a:solidFill>
        </p:spPr>
        <p:txBody>
          <a:bodyPr wrap="square">
            <a:spAutoFit/>
          </a:bodyPr>
          <a:lstStyle/>
          <a:p>
            <a:r>
              <a:rPr lang="en-US" sz="2200" b="0" dirty="0">
                <a:solidFill>
                  <a:srgbClr val="FFFF00"/>
                </a:solidFill>
                <a:effectLst/>
                <a:latin typeface="Consolas" panose="020B0609020204030204" pitchFamily="49" charset="0"/>
              </a:rPr>
              <a:t>[alias]</a:t>
            </a:r>
          </a:p>
          <a:p>
            <a:r>
              <a:rPr lang="en-US" sz="2200" b="0" dirty="0">
                <a:solidFill>
                  <a:srgbClr val="FFFF00"/>
                </a:solidFill>
                <a:effectLst/>
                <a:latin typeface="Consolas" panose="020B0609020204030204" pitchFamily="49" charset="0"/>
              </a:rPr>
              <a:t>    lol = log --</a:t>
            </a:r>
            <a:r>
              <a:rPr lang="en-US" sz="2200" b="0" dirty="0" err="1">
                <a:solidFill>
                  <a:srgbClr val="FFFF00"/>
                </a:solidFill>
                <a:effectLst/>
                <a:latin typeface="Consolas" panose="020B0609020204030204" pitchFamily="49" charset="0"/>
              </a:rPr>
              <a:t>oneline</a:t>
            </a:r>
            <a:r>
              <a:rPr lang="en-US" sz="2200" b="0" dirty="0">
                <a:solidFill>
                  <a:srgbClr val="FFFF00"/>
                </a:solidFill>
                <a:effectLst/>
                <a:latin typeface="Consolas" panose="020B0609020204030204" pitchFamily="49" charset="0"/>
              </a:rPr>
              <a:t> --graph --decorate --all</a:t>
            </a:r>
          </a:p>
          <a:p>
            <a:r>
              <a:rPr lang="en-US" sz="2200" b="0" dirty="0">
                <a:solidFill>
                  <a:srgbClr val="FFFF00"/>
                </a:solidFill>
                <a:effectLst/>
                <a:latin typeface="Consolas" panose="020B0609020204030204" pitchFamily="49" charset="0"/>
              </a:rPr>
              <a:t>    </a:t>
            </a:r>
            <a:r>
              <a:rPr lang="en-US" sz="2200" b="0" dirty="0" err="1">
                <a:solidFill>
                  <a:srgbClr val="FFFF00"/>
                </a:solidFill>
                <a:effectLst/>
                <a:latin typeface="Consolas" panose="020B0609020204030204" pitchFamily="49" charset="0"/>
              </a:rPr>
              <a:t>expireunreachablenow</a:t>
            </a:r>
            <a:r>
              <a:rPr lang="en-US" sz="2200" b="0" dirty="0">
                <a:solidFill>
                  <a:srgbClr val="FFFF00"/>
                </a:solidFill>
                <a:effectLst/>
                <a:latin typeface="Consolas" panose="020B0609020204030204" pitchFamily="49" charset="0"/>
              </a:rPr>
              <a:t> = </a:t>
            </a:r>
            <a:r>
              <a:rPr lang="en-US" sz="2200" b="0" dirty="0" err="1">
                <a:solidFill>
                  <a:srgbClr val="FFFF00"/>
                </a:solidFill>
                <a:effectLst/>
                <a:latin typeface="Consolas" panose="020B0609020204030204" pitchFamily="49" charset="0"/>
              </a:rPr>
              <a:t>reflog</a:t>
            </a:r>
            <a:r>
              <a:rPr lang="en-US" sz="2200" b="0" dirty="0">
                <a:solidFill>
                  <a:srgbClr val="FFFF00"/>
                </a:solidFill>
                <a:effectLst/>
                <a:latin typeface="Consolas" panose="020B0609020204030204" pitchFamily="49" charset="0"/>
              </a:rPr>
              <a:t> expire --expire-unreachable=now --all</a:t>
            </a:r>
          </a:p>
          <a:p>
            <a:r>
              <a:rPr lang="en-US" sz="2200" b="0" dirty="0">
                <a:solidFill>
                  <a:srgbClr val="FFFF00"/>
                </a:solidFill>
                <a:effectLst/>
                <a:latin typeface="Consolas" panose="020B0609020204030204" pitchFamily="49" charset="0"/>
              </a:rPr>
              <a:t>    </a:t>
            </a:r>
            <a:r>
              <a:rPr lang="en-US" sz="2200" b="0" dirty="0" err="1">
                <a:solidFill>
                  <a:srgbClr val="FFFF00"/>
                </a:solidFill>
                <a:effectLst/>
                <a:latin typeface="Consolas" panose="020B0609020204030204" pitchFamily="49" charset="0"/>
              </a:rPr>
              <a:t>gcunreachablenow</a:t>
            </a:r>
            <a:r>
              <a:rPr lang="en-US" sz="2200" b="0" dirty="0">
                <a:solidFill>
                  <a:srgbClr val="FFFF00"/>
                </a:solidFill>
                <a:effectLst/>
                <a:latin typeface="Consolas" panose="020B0609020204030204" pitchFamily="49" charset="0"/>
              </a:rPr>
              <a:t> = </a:t>
            </a:r>
            <a:r>
              <a:rPr lang="en-US" sz="2200" b="0" dirty="0" err="1">
                <a:solidFill>
                  <a:srgbClr val="FFFF00"/>
                </a:solidFill>
                <a:effectLst/>
                <a:latin typeface="Consolas" panose="020B0609020204030204" pitchFamily="49" charset="0"/>
              </a:rPr>
              <a:t>gc</a:t>
            </a:r>
            <a:r>
              <a:rPr lang="en-US" sz="2200" b="0" dirty="0">
                <a:solidFill>
                  <a:srgbClr val="FFFF00"/>
                </a:solidFill>
                <a:effectLst/>
                <a:latin typeface="Consolas" panose="020B0609020204030204" pitchFamily="49" charset="0"/>
              </a:rPr>
              <a:t> --prune=now</a:t>
            </a:r>
          </a:p>
        </p:txBody>
      </p:sp>
      <p:sp>
        <p:nvSpPr>
          <p:cNvPr id="7" name="TextBox 6">
            <a:extLst>
              <a:ext uri="{FF2B5EF4-FFF2-40B4-BE49-F238E27FC236}">
                <a16:creationId xmlns:a16="http://schemas.microsoft.com/office/drawing/2014/main" id="{DB622D28-2786-A3FE-0B61-DF1B9BC66A0F}"/>
              </a:ext>
            </a:extLst>
          </p:cNvPr>
          <p:cNvSpPr txBox="1"/>
          <p:nvPr/>
        </p:nvSpPr>
        <p:spPr>
          <a:xfrm>
            <a:off x="743754" y="3602953"/>
            <a:ext cx="11280819" cy="2462213"/>
          </a:xfrm>
          <a:prstGeom prst="rect">
            <a:avLst/>
          </a:prstGeom>
          <a:solidFill>
            <a:schemeClr val="tx1"/>
          </a:solidFill>
        </p:spPr>
        <p:txBody>
          <a:bodyPr wrap="square">
            <a:spAutoFit/>
          </a:bodyPr>
          <a:lstStyle/>
          <a:p>
            <a:r>
              <a:rPr lang="en-US" sz="2200" b="0" dirty="0">
                <a:solidFill>
                  <a:srgbClr val="FFFF00"/>
                </a:solidFill>
                <a:effectLst/>
                <a:latin typeface="Consolas" panose="020B0609020204030204" pitchFamily="49" charset="0"/>
              </a:rPr>
              <a:t>[merge]</a:t>
            </a:r>
          </a:p>
          <a:p>
            <a:r>
              <a:rPr lang="en-US" sz="2200" b="0" dirty="0">
                <a:solidFill>
                  <a:srgbClr val="FFFF00"/>
                </a:solidFill>
                <a:effectLst/>
                <a:latin typeface="Consolas" panose="020B0609020204030204" pitchFamily="49" charset="0"/>
              </a:rPr>
              <a:t>    tool = code</a:t>
            </a:r>
          </a:p>
          <a:p>
            <a:r>
              <a:rPr lang="en-US" sz="2200" b="0" dirty="0">
                <a:solidFill>
                  <a:srgbClr val="FFFF00"/>
                </a:solidFill>
                <a:effectLst/>
                <a:latin typeface="Consolas" panose="020B0609020204030204" pitchFamily="49" charset="0"/>
              </a:rPr>
              <a:t>[</a:t>
            </a:r>
            <a:r>
              <a:rPr lang="en-US" sz="2200" b="0" dirty="0" err="1">
                <a:solidFill>
                  <a:srgbClr val="FFFF00"/>
                </a:solidFill>
                <a:effectLst/>
                <a:latin typeface="Consolas" panose="020B0609020204030204" pitchFamily="49" charset="0"/>
              </a:rPr>
              <a:t>mergetool</a:t>
            </a:r>
            <a:r>
              <a:rPr lang="en-US" sz="2200" b="0" dirty="0">
                <a:solidFill>
                  <a:srgbClr val="FFFF00"/>
                </a:solidFill>
                <a:effectLst/>
                <a:latin typeface="Consolas" panose="020B0609020204030204" pitchFamily="49" charset="0"/>
              </a:rPr>
              <a:t> "code"]</a:t>
            </a:r>
          </a:p>
          <a:p>
            <a:r>
              <a:rPr lang="en-US" sz="2200" b="0" dirty="0">
                <a:solidFill>
                  <a:srgbClr val="FFFF00"/>
                </a:solidFill>
                <a:effectLst/>
                <a:latin typeface="Consolas" panose="020B0609020204030204" pitchFamily="49" charset="0"/>
              </a:rPr>
              <a:t>    </a:t>
            </a:r>
            <a:r>
              <a:rPr lang="en-US" sz="2200" b="0" dirty="0" err="1">
                <a:solidFill>
                  <a:srgbClr val="FFFF00"/>
                </a:solidFill>
                <a:effectLst/>
                <a:latin typeface="Consolas" panose="020B0609020204030204" pitchFamily="49" charset="0"/>
              </a:rPr>
              <a:t>cmd</a:t>
            </a:r>
            <a:r>
              <a:rPr lang="en-US" sz="2200" b="0" dirty="0">
                <a:solidFill>
                  <a:srgbClr val="FFFF00"/>
                </a:solidFill>
                <a:effectLst/>
                <a:latin typeface="Consolas" panose="020B0609020204030204" pitchFamily="49" charset="0"/>
              </a:rPr>
              <a:t> = code --wait --merge $REMOTE $LOCAL $BASE $MERGED</a:t>
            </a:r>
          </a:p>
          <a:p>
            <a:r>
              <a:rPr lang="en-US" sz="2200" b="0" dirty="0">
                <a:solidFill>
                  <a:srgbClr val="FFFF00"/>
                </a:solidFill>
                <a:effectLst/>
                <a:latin typeface="Consolas" panose="020B0609020204030204" pitchFamily="49" charset="0"/>
              </a:rPr>
              <a:t>[</a:t>
            </a:r>
            <a:r>
              <a:rPr lang="en-US" sz="2200" b="0" dirty="0" err="1">
                <a:solidFill>
                  <a:srgbClr val="FFFF00"/>
                </a:solidFill>
                <a:effectLst/>
                <a:latin typeface="Consolas" panose="020B0609020204030204" pitchFamily="49" charset="0"/>
              </a:rPr>
              <a:t>mergetool</a:t>
            </a:r>
            <a:r>
              <a:rPr lang="en-US" sz="2200" b="0" dirty="0">
                <a:solidFill>
                  <a:srgbClr val="FFFF00"/>
                </a:solidFill>
                <a:effectLst/>
                <a:latin typeface="Consolas" panose="020B0609020204030204" pitchFamily="49" charset="0"/>
              </a:rPr>
              <a:t>]</a:t>
            </a:r>
          </a:p>
          <a:p>
            <a:r>
              <a:rPr lang="en-US" sz="2200" b="0" dirty="0">
                <a:solidFill>
                  <a:srgbClr val="FFFF00"/>
                </a:solidFill>
                <a:effectLst/>
                <a:latin typeface="Consolas" panose="020B0609020204030204" pitchFamily="49" charset="0"/>
              </a:rPr>
              <a:t>    prompt = false</a:t>
            </a:r>
          </a:p>
          <a:p>
            <a:r>
              <a:rPr lang="en-US" sz="2200" b="0" dirty="0">
                <a:solidFill>
                  <a:srgbClr val="FFFF00"/>
                </a:solidFill>
                <a:effectLst/>
                <a:latin typeface="Consolas" panose="020B0609020204030204" pitchFamily="49" charset="0"/>
              </a:rPr>
              <a:t>    </a:t>
            </a:r>
            <a:r>
              <a:rPr lang="en-US" sz="2200" b="0" dirty="0" err="1">
                <a:solidFill>
                  <a:srgbClr val="FFFF00"/>
                </a:solidFill>
                <a:effectLst/>
                <a:latin typeface="Consolas" panose="020B0609020204030204" pitchFamily="49" charset="0"/>
              </a:rPr>
              <a:t>keepbackup</a:t>
            </a:r>
            <a:r>
              <a:rPr lang="en-US" sz="2200" b="0" dirty="0">
                <a:solidFill>
                  <a:srgbClr val="FFFF00"/>
                </a:solidFill>
                <a:effectLst/>
                <a:latin typeface="Consolas" panose="020B0609020204030204" pitchFamily="49" charset="0"/>
              </a:rPr>
              <a:t> = false</a:t>
            </a:r>
          </a:p>
        </p:txBody>
      </p:sp>
    </p:spTree>
    <p:extLst>
      <p:ext uri="{BB962C8B-B14F-4D97-AF65-F5344CB8AC3E}">
        <p14:creationId xmlns:p14="http://schemas.microsoft.com/office/powerpoint/2010/main" val="29953307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1B9C5-0E80-F7CD-42EF-85B0AAE51F1F}"/>
              </a:ext>
            </a:extLst>
          </p:cNvPr>
          <p:cNvSpPr>
            <a:spLocks noGrp="1"/>
          </p:cNvSpPr>
          <p:nvPr>
            <p:ph type="title"/>
          </p:nvPr>
        </p:nvSpPr>
        <p:spPr>
          <a:xfrm>
            <a:off x="1871708" y="392291"/>
            <a:ext cx="8911687" cy="1280890"/>
          </a:xfrm>
        </p:spPr>
        <p:txBody>
          <a:bodyPr/>
          <a:lstStyle/>
          <a:p>
            <a:r>
              <a:rPr lang="en-US" dirty="0"/>
              <a:t>Force your changes </a:t>
            </a:r>
            <a:br>
              <a:rPr lang="en-US" dirty="0"/>
            </a:br>
            <a:r>
              <a:rPr lang="en-US" dirty="0"/>
              <a:t>onto remote main</a:t>
            </a:r>
          </a:p>
        </p:txBody>
      </p:sp>
      <p:sp>
        <p:nvSpPr>
          <p:cNvPr id="5" name="TextBox 4">
            <a:extLst>
              <a:ext uri="{FF2B5EF4-FFF2-40B4-BE49-F238E27FC236}">
                <a16:creationId xmlns:a16="http://schemas.microsoft.com/office/drawing/2014/main" id="{45410B33-707A-4B25-8640-00910360DEE6}"/>
              </a:ext>
            </a:extLst>
          </p:cNvPr>
          <p:cNvSpPr txBox="1"/>
          <p:nvPr/>
        </p:nvSpPr>
        <p:spPr>
          <a:xfrm>
            <a:off x="2228603" y="3896258"/>
            <a:ext cx="6098146" cy="369332"/>
          </a:xfrm>
          <a:prstGeom prst="rect">
            <a:avLst/>
          </a:prstGeom>
          <a:noFill/>
        </p:spPr>
        <p:txBody>
          <a:bodyPr wrap="square">
            <a:spAutoFit/>
          </a:bodyPr>
          <a:lstStyle/>
          <a:p>
            <a:r>
              <a:rPr lang="en-US" b="0" dirty="0">
                <a:solidFill>
                  <a:srgbClr val="000000"/>
                </a:solidFill>
                <a:effectLst/>
                <a:latin typeface="Consolas" panose="020B0609020204030204" pitchFamily="49" charset="0"/>
              </a:rPr>
              <a:t>git push --force-with-lease</a:t>
            </a:r>
          </a:p>
        </p:txBody>
      </p:sp>
      <p:pic>
        <p:nvPicPr>
          <p:cNvPr id="7" name="Picture 6">
            <a:extLst>
              <a:ext uri="{FF2B5EF4-FFF2-40B4-BE49-F238E27FC236}">
                <a16:creationId xmlns:a16="http://schemas.microsoft.com/office/drawing/2014/main" id="{259B781D-1DBB-FE04-AB1F-C2F8007A9F55}"/>
              </a:ext>
            </a:extLst>
          </p:cNvPr>
          <p:cNvPicPr>
            <a:picLocks noChangeAspect="1"/>
          </p:cNvPicPr>
          <p:nvPr/>
        </p:nvPicPr>
        <p:blipFill>
          <a:blip r:embed="rId3"/>
          <a:stretch>
            <a:fillRect/>
          </a:stretch>
        </p:blipFill>
        <p:spPr>
          <a:xfrm>
            <a:off x="6722327" y="0"/>
            <a:ext cx="5469673" cy="6858000"/>
          </a:xfrm>
          <a:prstGeom prst="rect">
            <a:avLst/>
          </a:prstGeom>
        </p:spPr>
      </p:pic>
    </p:spTree>
    <p:extLst>
      <p:ext uri="{BB962C8B-B14F-4D97-AF65-F5344CB8AC3E}">
        <p14:creationId xmlns:p14="http://schemas.microsoft.com/office/powerpoint/2010/main" val="3834658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9263-9B90-4B57-95BC-4E8B2EDC315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4436D51-A176-4145-BAD2-B9BC9C13CD9F}"/>
              </a:ext>
            </a:extLst>
          </p:cNvPr>
          <p:cNvSpPr>
            <a:spLocks noGrp="1"/>
          </p:cNvSpPr>
          <p:nvPr>
            <p:ph idx="1"/>
          </p:nvPr>
        </p:nvSpPr>
        <p:spPr/>
        <p:txBody>
          <a:bodyPr/>
          <a:lstStyle/>
          <a:p>
            <a:r>
              <a:rPr lang="en-US" dirty="0"/>
              <a:t>Consider a linear history for best results</a:t>
            </a:r>
          </a:p>
          <a:p>
            <a:r>
              <a:rPr lang="en-US" dirty="0"/>
              <a:t>Consider squash/interactive rebase for single commit features</a:t>
            </a:r>
          </a:p>
          <a:p>
            <a:r>
              <a:rPr lang="en-US" dirty="0"/>
              <a:t>Nothing is ever ruined (it’s very difficult to mess up a GIT repo)</a:t>
            </a:r>
          </a:p>
          <a:p>
            <a:r>
              <a:rPr lang="en-US" dirty="0"/>
              <a:t>Remember that you have a local cache of commits</a:t>
            </a:r>
          </a:p>
          <a:p>
            <a:r>
              <a:rPr lang="en-US" dirty="0"/>
              <a:t>Use caution and rework your history with confidence</a:t>
            </a:r>
          </a:p>
          <a:p>
            <a:r>
              <a:rPr lang="en-US" dirty="0"/>
              <a:t>When in doubt, create a JIC branch</a:t>
            </a:r>
          </a:p>
          <a:p>
            <a:r>
              <a:rPr lang="en-US" dirty="0"/>
              <a:t>Get good with GIT commands (you’ll be the hero of your team)</a:t>
            </a:r>
          </a:p>
          <a:p>
            <a:endParaRPr lang="en-US" dirty="0"/>
          </a:p>
          <a:p>
            <a:endParaRPr lang="en-US" dirty="0"/>
          </a:p>
        </p:txBody>
      </p:sp>
    </p:spTree>
    <p:extLst>
      <p:ext uri="{BB962C8B-B14F-4D97-AF65-F5344CB8AC3E}">
        <p14:creationId xmlns:p14="http://schemas.microsoft.com/office/powerpoint/2010/main" val="6455632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305C72-8769-4E0F-B31D-F4B1C9DC9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4" name="Group 13">
            <a:extLst>
              <a:ext uri="{FF2B5EF4-FFF2-40B4-BE49-F238E27FC236}">
                <a16:creationId xmlns:a16="http://schemas.microsoft.com/office/drawing/2014/main" id="{72583CFC-05A3-4743-9A2E-7C2095B8D4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5" name="Freeform 11">
              <a:extLst>
                <a:ext uri="{FF2B5EF4-FFF2-40B4-BE49-F238E27FC236}">
                  <a16:creationId xmlns:a16="http://schemas.microsoft.com/office/drawing/2014/main" id="{9A751892-92F2-4CB4-BCAB-6D0AAF8F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6" name="Freeform 12">
              <a:extLst>
                <a:ext uri="{FF2B5EF4-FFF2-40B4-BE49-F238E27FC236}">
                  <a16:creationId xmlns:a16="http://schemas.microsoft.com/office/drawing/2014/main" id="{5934046E-4D7C-4AA6-8633-29944553F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7" name="Freeform 13">
              <a:extLst>
                <a:ext uri="{FF2B5EF4-FFF2-40B4-BE49-F238E27FC236}">
                  <a16:creationId xmlns:a16="http://schemas.microsoft.com/office/drawing/2014/main" id="{421462AB-19D6-42DB-A850-F35B82C7B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8" name="Freeform 14">
              <a:extLst>
                <a:ext uri="{FF2B5EF4-FFF2-40B4-BE49-F238E27FC236}">
                  <a16:creationId xmlns:a16="http://schemas.microsoft.com/office/drawing/2014/main" id="{208D8C07-9637-45D3-9E40-7C5C40077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 name="Freeform 15">
              <a:extLst>
                <a:ext uri="{FF2B5EF4-FFF2-40B4-BE49-F238E27FC236}">
                  <a16:creationId xmlns:a16="http://schemas.microsoft.com/office/drawing/2014/main" id="{883C90A1-D75A-4818-9F01-B4BF19D747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 name="Freeform 16">
              <a:extLst>
                <a:ext uri="{FF2B5EF4-FFF2-40B4-BE49-F238E27FC236}">
                  <a16:creationId xmlns:a16="http://schemas.microsoft.com/office/drawing/2014/main" id="{8808F87B-C4B8-4084-BD89-E41A1A44E7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1" name="Freeform 17">
              <a:extLst>
                <a:ext uri="{FF2B5EF4-FFF2-40B4-BE49-F238E27FC236}">
                  <a16:creationId xmlns:a16="http://schemas.microsoft.com/office/drawing/2014/main" id="{E7FC0B23-1372-4455-98CE-E0FC7FF99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2" name="Freeform 18">
              <a:extLst>
                <a:ext uri="{FF2B5EF4-FFF2-40B4-BE49-F238E27FC236}">
                  <a16:creationId xmlns:a16="http://schemas.microsoft.com/office/drawing/2014/main" id="{D14B79DD-45AC-487C-B361-0312B3C85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3" name="Freeform 19">
              <a:extLst>
                <a:ext uri="{FF2B5EF4-FFF2-40B4-BE49-F238E27FC236}">
                  <a16:creationId xmlns:a16="http://schemas.microsoft.com/office/drawing/2014/main" id="{CDA09C7F-7AF3-4B6C-BC42-92780A6827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4" name="Freeform 20">
              <a:extLst>
                <a:ext uri="{FF2B5EF4-FFF2-40B4-BE49-F238E27FC236}">
                  <a16:creationId xmlns:a16="http://schemas.microsoft.com/office/drawing/2014/main" id="{FF7EBDD4-71BF-4FAF-B00B-444F9AE20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5" name="Freeform 21">
              <a:extLst>
                <a:ext uri="{FF2B5EF4-FFF2-40B4-BE49-F238E27FC236}">
                  <a16:creationId xmlns:a16="http://schemas.microsoft.com/office/drawing/2014/main" id="{AF5E4290-F8B0-440E-A418-613A1552D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6" name="Freeform 22">
              <a:extLst>
                <a:ext uri="{FF2B5EF4-FFF2-40B4-BE49-F238E27FC236}">
                  <a16:creationId xmlns:a16="http://schemas.microsoft.com/office/drawing/2014/main" id="{FF0BF04A-FCC8-42BF-AD17-10F0ACB44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8" name="Group 27">
            <a:extLst>
              <a:ext uri="{FF2B5EF4-FFF2-40B4-BE49-F238E27FC236}">
                <a16:creationId xmlns:a16="http://schemas.microsoft.com/office/drawing/2014/main" id="{506F0A57-55BB-457C-9C8C-3DEE71009A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9" name="Freeform 27">
              <a:extLst>
                <a:ext uri="{FF2B5EF4-FFF2-40B4-BE49-F238E27FC236}">
                  <a16:creationId xmlns:a16="http://schemas.microsoft.com/office/drawing/2014/main" id="{60DB408E-A426-4658-B39D-0BBF09463E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0" name="Freeform 28">
              <a:extLst>
                <a:ext uri="{FF2B5EF4-FFF2-40B4-BE49-F238E27FC236}">
                  <a16:creationId xmlns:a16="http://schemas.microsoft.com/office/drawing/2014/main" id="{BEFFABCA-CAA4-45E4-A7D4-DB3D2C864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1" name="Freeform 29">
              <a:extLst>
                <a:ext uri="{FF2B5EF4-FFF2-40B4-BE49-F238E27FC236}">
                  <a16:creationId xmlns:a16="http://schemas.microsoft.com/office/drawing/2014/main" id="{99494AF8-97E4-4473-AA6E-B4AB127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2" name="Freeform 30">
              <a:extLst>
                <a:ext uri="{FF2B5EF4-FFF2-40B4-BE49-F238E27FC236}">
                  <a16:creationId xmlns:a16="http://schemas.microsoft.com/office/drawing/2014/main" id="{D05C67DC-0E54-4C69-90BE-8374C7E97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3" name="Freeform 31">
              <a:extLst>
                <a:ext uri="{FF2B5EF4-FFF2-40B4-BE49-F238E27FC236}">
                  <a16:creationId xmlns:a16="http://schemas.microsoft.com/office/drawing/2014/main" id="{B2B38B94-E895-4324-B699-EEF28E052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4" name="Freeform 32">
              <a:extLst>
                <a:ext uri="{FF2B5EF4-FFF2-40B4-BE49-F238E27FC236}">
                  <a16:creationId xmlns:a16="http://schemas.microsoft.com/office/drawing/2014/main" id="{41E77CC3-723C-4C87-A1BA-D8E35B801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5" name="Freeform 33">
              <a:extLst>
                <a:ext uri="{FF2B5EF4-FFF2-40B4-BE49-F238E27FC236}">
                  <a16:creationId xmlns:a16="http://schemas.microsoft.com/office/drawing/2014/main" id="{CC5757E8-4CBE-4EA3-98AF-96361C9183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6" name="Freeform 34">
              <a:extLst>
                <a:ext uri="{FF2B5EF4-FFF2-40B4-BE49-F238E27FC236}">
                  <a16:creationId xmlns:a16="http://schemas.microsoft.com/office/drawing/2014/main" id="{51E4772B-9FB7-4AC7-B352-C44489167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7" name="Freeform 35">
              <a:extLst>
                <a:ext uri="{FF2B5EF4-FFF2-40B4-BE49-F238E27FC236}">
                  <a16:creationId xmlns:a16="http://schemas.microsoft.com/office/drawing/2014/main" id="{7F853444-696F-4B42-8C91-1F6EDD53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8" name="Freeform 36">
              <a:extLst>
                <a:ext uri="{FF2B5EF4-FFF2-40B4-BE49-F238E27FC236}">
                  <a16:creationId xmlns:a16="http://schemas.microsoft.com/office/drawing/2014/main" id="{CD1A3085-30B0-496B-B9D3-55280769A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9" name="Freeform 37">
              <a:extLst>
                <a:ext uri="{FF2B5EF4-FFF2-40B4-BE49-F238E27FC236}">
                  <a16:creationId xmlns:a16="http://schemas.microsoft.com/office/drawing/2014/main" id="{1B2519D7-F51F-4583-9B50-41B493C14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0" name="Freeform 38">
              <a:extLst>
                <a:ext uri="{FF2B5EF4-FFF2-40B4-BE49-F238E27FC236}">
                  <a16:creationId xmlns:a16="http://schemas.microsoft.com/office/drawing/2014/main" id="{6E1141E0-4F4D-4B40-BDB5-B2DD0FAEB3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E46EF2EF-2B8B-4797-A44A-AE093D91F149}"/>
              </a:ext>
            </a:extLst>
          </p:cNvPr>
          <p:cNvSpPr>
            <a:spLocks noGrp="1"/>
          </p:cNvSpPr>
          <p:nvPr>
            <p:ph type="title"/>
          </p:nvPr>
        </p:nvSpPr>
        <p:spPr>
          <a:xfrm>
            <a:off x="6483096" y="624110"/>
            <a:ext cx="5021516" cy="1280890"/>
          </a:xfrm>
        </p:spPr>
        <p:txBody>
          <a:bodyPr>
            <a:normAutofit/>
          </a:bodyPr>
          <a:lstStyle/>
          <a:p>
            <a:r>
              <a:rPr lang="en-US" dirty="0"/>
              <a:t>Questions?</a:t>
            </a:r>
          </a:p>
        </p:txBody>
      </p:sp>
      <p:sp>
        <p:nvSpPr>
          <p:cNvPr id="42" name="Rectangle 41">
            <a:extLst>
              <a:ext uri="{FF2B5EF4-FFF2-40B4-BE49-F238E27FC236}">
                <a16:creationId xmlns:a16="http://schemas.microsoft.com/office/drawing/2014/main" id="{C5E0C91A-3F1D-43D7-9AB4-5D0A17D5C4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4" name="Freeform 11">
            <a:extLst>
              <a:ext uri="{FF2B5EF4-FFF2-40B4-BE49-F238E27FC236}">
                <a16:creationId xmlns:a16="http://schemas.microsoft.com/office/drawing/2014/main" id="{3A6C27A1-A438-4EC6-93BF-EC26F29BB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Content Placeholder 4" descr="Quizzical burrowing owl looking forward">
            <a:extLst>
              <a:ext uri="{FF2B5EF4-FFF2-40B4-BE49-F238E27FC236}">
                <a16:creationId xmlns:a16="http://schemas.microsoft.com/office/drawing/2014/main" id="{ABE3E0C5-DBAA-4EE3-B96E-723346CDAE8D}"/>
              </a:ext>
            </a:extLst>
          </p:cNvPr>
          <p:cNvPicPr>
            <a:picLocks noChangeAspect="1"/>
          </p:cNvPicPr>
          <p:nvPr/>
        </p:nvPicPr>
        <p:blipFill rotWithShape="1">
          <a:blip r:embed="rId3"/>
          <a:srcRect l="7384" r="45433"/>
          <a:stretch/>
        </p:blipFill>
        <p:spPr>
          <a:xfrm>
            <a:off x="-1554" y="1731"/>
            <a:ext cx="4655850" cy="6858000"/>
          </a:xfrm>
          <a:prstGeom prst="rect">
            <a:avLst/>
          </a:prstGeom>
        </p:spPr>
      </p:pic>
      <p:sp>
        <p:nvSpPr>
          <p:cNvPr id="9" name="Content Placeholder 8">
            <a:extLst>
              <a:ext uri="{FF2B5EF4-FFF2-40B4-BE49-F238E27FC236}">
                <a16:creationId xmlns:a16="http://schemas.microsoft.com/office/drawing/2014/main" id="{5645387F-980C-4625-A6CD-AB5786C6AF53}"/>
              </a:ext>
            </a:extLst>
          </p:cNvPr>
          <p:cNvSpPr>
            <a:spLocks noGrp="1"/>
          </p:cNvSpPr>
          <p:nvPr>
            <p:ph idx="1"/>
          </p:nvPr>
        </p:nvSpPr>
        <p:spPr>
          <a:xfrm>
            <a:off x="6438191" y="2133600"/>
            <a:ext cx="5066419" cy="3777622"/>
          </a:xfrm>
        </p:spPr>
        <p:txBody>
          <a:bodyPr>
            <a:normAutofit fontScale="77500" lnSpcReduction="20000"/>
          </a:bodyPr>
          <a:lstStyle/>
          <a:p>
            <a:r>
              <a:rPr lang="en-US" dirty="0"/>
              <a:t>Email:</a:t>
            </a:r>
          </a:p>
          <a:p>
            <a:pPr lvl="1"/>
            <a:r>
              <a:rPr lang="en-US" dirty="0">
                <a:hlinkClick r:id="rId4"/>
              </a:rPr>
              <a:t>brian@majorguidancesolutions.com</a:t>
            </a:r>
            <a:endParaRPr lang="en-US" dirty="0"/>
          </a:p>
          <a:p>
            <a:pPr lvl="1"/>
            <a:r>
              <a:rPr lang="en-US" dirty="0">
                <a:hlinkClick r:id="rId5"/>
              </a:rPr>
              <a:t>blgorman@gmail.com</a:t>
            </a:r>
            <a:endParaRPr lang="en-US" dirty="0"/>
          </a:p>
          <a:p>
            <a:r>
              <a:rPr lang="en-US" dirty="0"/>
              <a:t>Twitter</a:t>
            </a:r>
          </a:p>
          <a:p>
            <a:pPr lvl="1"/>
            <a:r>
              <a:rPr lang="en-US" dirty="0"/>
              <a:t>@blgorman</a:t>
            </a:r>
          </a:p>
          <a:p>
            <a:r>
              <a:rPr lang="en-US" dirty="0"/>
              <a:t>Linked In</a:t>
            </a:r>
          </a:p>
          <a:p>
            <a:pPr lvl="1"/>
            <a:r>
              <a:rPr lang="en-US" dirty="0">
                <a:hlinkClick r:id="rId6"/>
              </a:rPr>
              <a:t>https://www.linkedin/in/brianlgorman</a:t>
            </a:r>
            <a:endParaRPr lang="en-US" dirty="0"/>
          </a:p>
          <a:p>
            <a:r>
              <a:rPr lang="en-US" dirty="0"/>
              <a:t>Code:</a:t>
            </a:r>
          </a:p>
          <a:p>
            <a:pPr lvl="1"/>
            <a:r>
              <a:rPr lang="en-US" dirty="0">
                <a:hlinkClick r:id="rId7"/>
              </a:rPr>
              <a:t>https://github.com/blgorman/</a:t>
            </a:r>
            <a:endParaRPr lang="en-US" dirty="0"/>
          </a:p>
          <a:p>
            <a:r>
              <a:rPr lang="en-US" dirty="0"/>
              <a:t>Join an MS Learn Room:</a:t>
            </a:r>
          </a:p>
          <a:p>
            <a:pPr lvl="1"/>
            <a:r>
              <a:rPr lang="en-US" dirty="0"/>
              <a:t>https://techcommunity.microsoft.com/t5/custom/page/page-id/learn?fbclid=IwAR237iNIKd-q45HTw_0Yap5UXbiGE2HkCm_MS5faRiLMZu63e7tBbQ7JXvo</a:t>
            </a:r>
          </a:p>
        </p:txBody>
      </p:sp>
    </p:spTree>
    <p:extLst>
      <p:ext uri="{BB962C8B-B14F-4D97-AF65-F5344CB8AC3E}">
        <p14:creationId xmlns:p14="http://schemas.microsoft.com/office/powerpoint/2010/main" val="527053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395274-532C-711A-E8C8-3CAACA4DEB60}"/>
              </a:ext>
            </a:extLst>
          </p:cNvPr>
          <p:cNvPicPr>
            <a:picLocks noChangeAspect="1"/>
          </p:cNvPicPr>
          <p:nvPr/>
        </p:nvPicPr>
        <p:blipFill>
          <a:blip r:embed="rId3"/>
          <a:stretch>
            <a:fillRect/>
          </a:stretch>
        </p:blipFill>
        <p:spPr>
          <a:xfrm>
            <a:off x="978802" y="1830123"/>
            <a:ext cx="5647695" cy="2849873"/>
          </a:xfrm>
          <a:prstGeom prst="rect">
            <a:avLst/>
          </a:prstGeom>
        </p:spPr>
      </p:pic>
      <p:sp>
        <p:nvSpPr>
          <p:cNvPr id="2" name="Title 1">
            <a:extLst>
              <a:ext uri="{FF2B5EF4-FFF2-40B4-BE49-F238E27FC236}">
                <a16:creationId xmlns:a16="http://schemas.microsoft.com/office/drawing/2014/main" id="{039B60FA-D25C-435A-85B1-190DFA97D609}"/>
              </a:ext>
            </a:extLst>
          </p:cNvPr>
          <p:cNvSpPr>
            <a:spLocks noGrp="1"/>
          </p:cNvSpPr>
          <p:nvPr>
            <p:ph type="title"/>
          </p:nvPr>
        </p:nvSpPr>
        <p:spPr/>
        <p:txBody>
          <a:bodyPr/>
          <a:lstStyle/>
          <a:p>
            <a:r>
              <a:rPr lang="en-US" dirty="0"/>
              <a:t>Conclusion</a:t>
            </a:r>
          </a:p>
        </p:txBody>
      </p:sp>
      <p:sp>
        <p:nvSpPr>
          <p:cNvPr id="10" name="TextBox 9">
            <a:extLst>
              <a:ext uri="{FF2B5EF4-FFF2-40B4-BE49-F238E27FC236}">
                <a16:creationId xmlns:a16="http://schemas.microsoft.com/office/drawing/2014/main" id="{03A8C7EC-4485-4BB5-9C2A-F08EC5098559}"/>
              </a:ext>
            </a:extLst>
          </p:cNvPr>
          <p:cNvSpPr txBox="1"/>
          <p:nvPr/>
        </p:nvSpPr>
        <p:spPr>
          <a:xfrm>
            <a:off x="1685925" y="6364366"/>
            <a:ext cx="6096000" cy="369332"/>
          </a:xfrm>
          <a:prstGeom prst="rect">
            <a:avLst/>
          </a:prstGeom>
          <a:noFill/>
        </p:spPr>
        <p:txBody>
          <a:bodyPr wrap="square">
            <a:spAutoFit/>
          </a:bodyPr>
          <a:lstStyle/>
          <a:p>
            <a:r>
              <a:rPr lang="en-US" dirty="0"/>
              <a:t>Thanks for having me today!</a:t>
            </a:r>
          </a:p>
        </p:txBody>
      </p:sp>
      <p:sp>
        <p:nvSpPr>
          <p:cNvPr id="12" name="TextBox 11">
            <a:extLst>
              <a:ext uri="{FF2B5EF4-FFF2-40B4-BE49-F238E27FC236}">
                <a16:creationId xmlns:a16="http://schemas.microsoft.com/office/drawing/2014/main" id="{F9DFA7F6-E92D-4AEA-9EF9-E088D7250432}"/>
              </a:ext>
            </a:extLst>
          </p:cNvPr>
          <p:cNvSpPr txBox="1"/>
          <p:nvPr/>
        </p:nvSpPr>
        <p:spPr>
          <a:xfrm>
            <a:off x="1685925" y="5027877"/>
            <a:ext cx="6572250" cy="369332"/>
          </a:xfrm>
          <a:prstGeom prst="rect">
            <a:avLst/>
          </a:prstGeom>
          <a:noFill/>
        </p:spPr>
        <p:txBody>
          <a:bodyPr wrap="square">
            <a:spAutoFit/>
          </a:bodyPr>
          <a:lstStyle/>
          <a:p>
            <a:r>
              <a:rPr lang="en-US" dirty="0"/>
              <a:t>@blgorman</a:t>
            </a:r>
          </a:p>
        </p:txBody>
      </p:sp>
      <p:sp>
        <p:nvSpPr>
          <p:cNvPr id="13" name="TextBox 12">
            <a:extLst>
              <a:ext uri="{FF2B5EF4-FFF2-40B4-BE49-F238E27FC236}">
                <a16:creationId xmlns:a16="http://schemas.microsoft.com/office/drawing/2014/main" id="{3DA328F6-07AE-471B-8093-34DCFE157D62}"/>
              </a:ext>
            </a:extLst>
          </p:cNvPr>
          <p:cNvSpPr txBox="1"/>
          <p:nvPr/>
        </p:nvSpPr>
        <p:spPr>
          <a:xfrm>
            <a:off x="1685925" y="5487968"/>
            <a:ext cx="3500438" cy="646331"/>
          </a:xfrm>
          <a:prstGeom prst="rect">
            <a:avLst/>
          </a:prstGeom>
          <a:noFill/>
        </p:spPr>
        <p:txBody>
          <a:bodyPr wrap="square">
            <a:spAutoFit/>
          </a:bodyPr>
          <a:lstStyle/>
          <a:p>
            <a:r>
              <a:rPr lang="en-US" dirty="0"/>
              <a:t>https://www.linkedin.com/in/brianlgorman</a:t>
            </a:r>
          </a:p>
        </p:txBody>
      </p:sp>
      <p:pic>
        <p:nvPicPr>
          <p:cNvPr id="4" name="Picture 3">
            <a:extLst>
              <a:ext uri="{FF2B5EF4-FFF2-40B4-BE49-F238E27FC236}">
                <a16:creationId xmlns:a16="http://schemas.microsoft.com/office/drawing/2014/main" id="{9CD1656C-0191-8F66-5188-4DF4D9ADF90E}"/>
              </a:ext>
            </a:extLst>
          </p:cNvPr>
          <p:cNvPicPr>
            <a:picLocks noChangeAspect="1"/>
          </p:cNvPicPr>
          <p:nvPr/>
        </p:nvPicPr>
        <p:blipFill>
          <a:blip r:embed="rId4"/>
          <a:stretch>
            <a:fillRect/>
          </a:stretch>
        </p:blipFill>
        <p:spPr>
          <a:xfrm>
            <a:off x="8240620" y="234885"/>
            <a:ext cx="3590476" cy="3190476"/>
          </a:xfrm>
          <a:prstGeom prst="rect">
            <a:avLst/>
          </a:prstGeom>
        </p:spPr>
      </p:pic>
      <p:pic>
        <p:nvPicPr>
          <p:cNvPr id="8" name="Picture 7">
            <a:extLst>
              <a:ext uri="{FF2B5EF4-FFF2-40B4-BE49-F238E27FC236}">
                <a16:creationId xmlns:a16="http://schemas.microsoft.com/office/drawing/2014/main" id="{AB5F6806-DBD9-A4E4-DCEF-78D80DFCAE2F}"/>
              </a:ext>
            </a:extLst>
          </p:cNvPr>
          <p:cNvPicPr>
            <a:picLocks noChangeAspect="1"/>
          </p:cNvPicPr>
          <p:nvPr/>
        </p:nvPicPr>
        <p:blipFill>
          <a:blip r:embed="rId5"/>
          <a:stretch>
            <a:fillRect/>
          </a:stretch>
        </p:blipFill>
        <p:spPr>
          <a:xfrm>
            <a:off x="3590377" y="1311588"/>
            <a:ext cx="4359915" cy="2606397"/>
          </a:xfrm>
          <a:prstGeom prst="rect">
            <a:avLst/>
          </a:prstGeom>
        </p:spPr>
      </p:pic>
      <p:pic>
        <p:nvPicPr>
          <p:cNvPr id="6" name="Picture 5">
            <a:extLst>
              <a:ext uri="{FF2B5EF4-FFF2-40B4-BE49-F238E27FC236}">
                <a16:creationId xmlns:a16="http://schemas.microsoft.com/office/drawing/2014/main" id="{7DC377FA-DE42-48DB-B10D-574B3FCB36A0}"/>
              </a:ext>
            </a:extLst>
          </p:cNvPr>
          <p:cNvPicPr>
            <a:picLocks noChangeAspect="1"/>
          </p:cNvPicPr>
          <p:nvPr/>
        </p:nvPicPr>
        <p:blipFill>
          <a:blip r:embed="rId6"/>
          <a:stretch>
            <a:fillRect/>
          </a:stretch>
        </p:blipFill>
        <p:spPr>
          <a:xfrm>
            <a:off x="5919374" y="3794693"/>
            <a:ext cx="5647694" cy="3022089"/>
          </a:xfrm>
          <a:prstGeom prst="rect">
            <a:avLst/>
          </a:prstGeom>
        </p:spPr>
      </p:pic>
    </p:spTree>
    <p:extLst>
      <p:ext uri="{BB962C8B-B14F-4D97-AF65-F5344CB8AC3E}">
        <p14:creationId xmlns:p14="http://schemas.microsoft.com/office/powerpoint/2010/main" val="1503717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D45B-6B0D-FBD2-E20A-874A37F5A4B9}"/>
              </a:ext>
            </a:extLst>
          </p:cNvPr>
          <p:cNvSpPr>
            <a:spLocks noGrp="1"/>
          </p:cNvSpPr>
          <p:nvPr>
            <p:ph type="title"/>
          </p:nvPr>
        </p:nvSpPr>
        <p:spPr/>
        <p:txBody>
          <a:bodyPr/>
          <a:lstStyle/>
          <a:p>
            <a:r>
              <a:rPr lang="en-US" dirty="0"/>
              <a:t>Thank the sponsors and the team</a:t>
            </a:r>
          </a:p>
        </p:txBody>
      </p:sp>
      <p:sp>
        <p:nvSpPr>
          <p:cNvPr id="3" name="Content Placeholder 2">
            <a:extLst>
              <a:ext uri="{FF2B5EF4-FFF2-40B4-BE49-F238E27FC236}">
                <a16:creationId xmlns:a16="http://schemas.microsoft.com/office/drawing/2014/main" id="{A3A01CD0-2497-DE47-8359-0649444162FD}"/>
              </a:ext>
            </a:extLst>
          </p:cNvPr>
          <p:cNvSpPr>
            <a:spLocks noGrp="1"/>
          </p:cNvSpPr>
          <p:nvPr>
            <p:ph idx="1"/>
          </p:nvPr>
        </p:nvSpPr>
        <p:spPr>
          <a:xfrm>
            <a:off x="2589212" y="2133600"/>
            <a:ext cx="5082248" cy="4100290"/>
          </a:xfrm>
        </p:spPr>
        <p:txBody>
          <a:bodyPr/>
          <a:lstStyle/>
          <a:p>
            <a:r>
              <a:rPr lang="en-US" dirty="0"/>
              <a:t>Conferences and Code camps are hard work!</a:t>
            </a:r>
          </a:p>
          <a:p>
            <a:r>
              <a:rPr lang="en-US" dirty="0"/>
              <a:t>Be excellent to each other</a:t>
            </a:r>
          </a:p>
          <a:p>
            <a:r>
              <a:rPr lang="en-US" dirty="0"/>
              <a:t>Become a producer and not just a consumer</a:t>
            </a:r>
          </a:p>
        </p:txBody>
      </p:sp>
      <p:pic>
        <p:nvPicPr>
          <p:cNvPr id="5" name="Picture 4" descr="A person with a mustache&#10;&#10;Description automatically generated with low confidence">
            <a:extLst>
              <a:ext uri="{FF2B5EF4-FFF2-40B4-BE49-F238E27FC236}">
                <a16:creationId xmlns:a16="http://schemas.microsoft.com/office/drawing/2014/main" id="{066CCBBA-9AFC-7005-3A47-7541200A40D1}"/>
              </a:ext>
            </a:extLst>
          </p:cNvPr>
          <p:cNvPicPr>
            <a:picLocks noChangeAspect="1"/>
          </p:cNvPicPr>
          <p:nvPr/>
        </p:nvPicPr>
        <p:blipFill>
          <a:blip r:embed="rId2"/>
          <a:stretch>
            <a:fillRect/>
          </a:stretch>
        </p:blipFill>
        <p:spPr>
          <a:xfrm>
            <a:off x="9751149" y="1377539"/>
            <a:ext cx="2167842" cy="2148134"/>
          </a:xfrm>
          <a:prstGeom prst="rect">
            <a:avLst/>
          </a:prstGeom>
        </p:spPr>
      </p:pic>
      <p:pic>
        <p:nvPicPr>
          <p:cNvPr id="7" name="Picture 6" descr="A landscape with trees and mountains in the background&#10;&#10;Description automatically generated with medium confidence">
            <a:extLst>
              <a:ext uri="{FF2B5EF4-FFF2-40B4-BE49-F238E27FC236}">
                <a16:creationId xmlns:a16="http://schemas.microsoft.com/office/drawing/2014/main" id="{490FBA12-4F4A-C9B5-8EE0-43C25883C402}"/>
              </a:ext>
            </a:extLst>
          </p:cNvPr>
          <p:cNvPicPr>
            <a:picLocks noChangeAspect="1"/>
          </p:cNvPicPr>
          <p:nvPr/>
        </p:nvPicPr>
        <p:blipFill>
          <a:blip r:embed="rId3"/>
          <a:stretch>
            <a:fillRect/>
          </a:stretch>
        </p:blipFill>
        <p:spPr>
          <a:xfrm>
            <a:off x="7092466" y="4003654"/>
            <a:ext cx="4826525" cy="2708217"/>
          </a:xfrm>
          <a:prstGeom prst="rect">
            <a:avLst/>
          </a:prstGeom>
        </p:spPr>
      </p:pic>
    </p:spTree>
    <p:extLst>
      <p:ext uri="{BB962C8B-B14F-4D97-AF65-F5344CB8AC3E}">
        <p14:creationId xmlns:p14="http://schemas.microsoft.com/office/powerpoint/2010/main" val="3449441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184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60501-0652-CB9D-B6A9-A9C55C7FD940}"/>
              </a:ext>
            </a:extLst>
          </p:cNvPr>
          <p:cNvSpPr>
            <a:spLocks noGrp="1"/>
          </p:cNvSpPr>
          <p:nvPr>
            <p:ph type="title"/>
          </p:nvPr>
        </p:nvSpPr>
        <p:spPr/>
        <p:txBody>
          <a:bodyPr/>
          <a:lstStyle/>
          <a:p>
            <a:r>
              <a:rPr lang="en-US" dirty="0"/>
              <a:t>Linear and Non-Linear</a:t>
            </a:r>
          </a:p>
        </p:txBody>
      </p:sp>
      <p:sp>
        <p:nvSpPr>
          <p:cNvPr id="5" name="Text Placeholder 4">
            <a:extLst>
              <a:ext uri="{FF2B5EF4-FFF2-40B4-BE49-F238E27FC236}">
                <a16:creationId xmlns:a16="http://schemas.microsoft.com/office/drawing/2014/main" id="{5E9F6B9F-4BF5-A4DE-8FB6-1F2E2F6E194D}"/>
              </a:ext>
            </a:extLst>
          </p:cNvPr>
          <p:cNvSpPr>
            <a:spLocks noGrp="1"/>
          </p:cNvSpPr>
          <p:nvPr>
            <p:ph type="body" idx="1"/>
          </p:nvPr>
        </p:nvSpPr>
        <p:spPr/>
        <p:txBody>
          <a:bodyPr/>
          <a:lstStyle/>
          <a:p>
            <a:r>
              <a:rPr lang="en-US" dirty="0"/>
              <a:t>Which do you prefer?</a:t>
            </a:r>
          </a:p>
        </p:txBody>
      </p:sp>
      <p:pic>
        <p:nvPicPr>
          <p:cNvPr id="3" name="Picture 2">
            <a:extLst>
              <a:ext uri="{FF2B5EF4-FFF2-40B4-BE49-F238E27FC236}">
                <a16:creationId xmlns:a16="http://schemas.microsoft.com/office/drawing/2014/main" id="{B2323367-6EE8-0731-1D6A-5B3FB0C2B0CE}"/>
              </a:ext>
            </a:extLst>
          </p:cNvPr>
          <p:cNvPicPr>
            <a:picLocks noChangeAspect="1"/>
          </p:cNvPicPr>
          <p:nvPr/>
        </p:nvPicPr>
        <p:blipFill>
          <a:blip r:embed="rId3"/>
          <a:stretch>
            <a:fillRect/>
          </a:stretch>
        </p:blipFill>
        <p:spPr>
          <a:xfrm>
            <a:off x="6639122" y="3809357"/>
            <a:ext cx="5149741" cy="2764775"/>
          </a:xfrm>
          <a:prstGeom prst="rect">
            <a:avLst/>
          </a:prstGeom>
        </p:spPr>
      </p:pic>
      <p:pic>
        <p:nvPicPr>
          <p:cNvPr id="7" name="Picture 6">
            <a:extLst>
              <a:ext uri="{FF2B5EF4-FFF2-40B4-BE49-F238E27FC236}">
                <a16:creationId xmlns:a16="http://schemas.microsoft.com/office/drawing/2014/main" id="{D5CDA21A-4EAA-7B18-557D-C461CBFF3F73}"/>
              </a:ext>
            </a:extLst>
          </p:cNvPr>
          <p:cNvPicPr>
            <a:picLocks noChangeAspect="1"/>
          </p:cNvPicPr>
          <p:nvPr/>
        </p:nvPicPr>
        <p:blipFill>
          <a:blip r:embed="rId4"/>
          <a:stretch>
            <a:fillRect/>
          </a:stretch>
        </p:blipFill>
        <p:spPr>
          <a:xfrm>
            <a:off x="6457244" y="283868"/>
            <a:ext cx="5234013" cy="2135268"/>
          </a:xfrm>
          <a:prstGeom prst="rect">
            <a:avLst/>
          </a:prstGeom>
        </p:spPr>
      </p:pic>
    </p:spTree>
    <p:extLst>
      <p:ext uri="{BB962C8B-B14F-4D97-AF65-F5344CB8AC3E}">
        <p14:creationId xmlns:p14="http://schemas.microsoft.com/office/powerpoint/2010/main" val="385741820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3117</TotalTime>
  <Words>3383</Words>
  <Application>Microsoft Office PowerPoint</Application>
  <PresentationFormat>Widescreen</PresentationFormat>
  <Paragraphs>436</Paragraphs>
  <Slides>63</Slides>
  <Notes>45</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Century Gothic</vt:lpstr>
      <vt:lpstr>Consolas</vt:lpstr>
      <vt:lpstr>Utsaah</vt:lpstr>
      <vt:lpstr>Verdana</vt:lpstr>
      <vt:lpstr>Wingdings 3</vt:lpstr>
      <vt:lpstr>Wisp</vt:lpstr>
      <vt:lpstr>Rescuing your GIT Repository</vt:lpstr>
      <vt:lpstr>Who am I?</vt:lpstr>
      <vt:lpstr>Agenda</vt:lpstr>
      <vt:lpstr>GIT-ting started</vt:lpstr>
      <vt:lpstr>Requirements and a few notes</vt:lpstr>
      <vt:lpstr>Interesting Global Settings</vt:lpstr>
      <vt:lpstr>Thank the sponsors and the team</vt:lpstr>
      <vt:lpstr>PowerPoint Presentation</vt:lpstr>
      <vt:lpstr>Linear and Non-Linear</vt:lpstr>
      <vt:lpstr>Traditional Merging</vt:lpstr>
      <vt:lpstr>Demo: A traditional merge strategy</vt:lpstr>
      <vt:lpstr>Demo: A traditional merge strategy</vt:lpstr>
      <vt:lpstr>Linear Commit History</vt:lpstr>
      <vt:lpstr>Demo: Linear Commit History</vt:lpstr>
      <vt:lpstr>Demo: Linear Commit History</vt:lpstr>
      <vt:lpstr>Scenario #1 – Rebase Fear</vt:lpstr>
      <vt:lpstr>Some scary things</vt:lpstr>
      <vt:lpstr>Rebase and Force push</vt:lpstr>
      <vt:lpstr>Demo: Force Pushing local after rebase</vt:lpstr>
      <vt:lpstr>Rebase and Force Push</vt:lpstr>
      <vt:lpstr>git rebase origin/main</vt:lpstr>
      <vt:lpstr>git status/git push/git push --force-with-lease</vt:lpstr>
      <vt:lpstr>git push --force-with-lease</vt:lpstr>
      <vt:lpstr>Demo: Finding Lost Commits</vt:lpstr>
      <vt:lpstr>git reflog --all</vt:lpstr>
      <vt:lpstr>Checkout your lost commits in a detached state</vt:lpstr>
      <vt:lpstr>The current state (visually)</vt:lpstr>
      <vt:lpstr>git checkout -b &lt;new-branch-name&gt;   or git switch -c &lt;new-branch-name&gt;</vt:lpstr>
      <vt:lpstr>Scenario #2 – Multiple Merged Features</vt:lpstr>
      <vt:lpstr>Scenario/Set up</vt:lpstr>
      <vt:lpstr>Multiple features keeping the front</vt:lpstr>
      <vt:lpstr>Move both dev branches forward a couple of commits</vt:lpstr>
      <vt:lpstr>Rebase dev1 to multiplefeatures-keepfront, then delete dev1 branch then rebase dev2 on multiplefeatures-keepfront</vt:lpstr>
      <vt:lpstr>Rebase merge the dev2 branch</vt:lpstr>
      <vt:lpstr>Keeping the front half (easy fix)</vt:lpstr>
      <vt:lpstr>Multiple Features Ready; promoting only one</vt:lpstr>
      <vt:lpstr>Same setup, this time keep dev2 instead of dev1 changes</vt:lpstr>
      <vt:lpstr>Reset the feature, then pick commits</vt:lpstr>
      <vt:lpstr>Reset backup branch to remove f2</vt:lpstr>
      <vt:lpstr>Scenario #3 – Accidentally committed to remote main</vt:lpstr>
      <vt:lpstr>How can I fix this?</vt:lpstr>
      <vt:lpstr>Demo: Direct push to remote main</vt:lpstr>
      <vt:lpstr>Get Set Up</vt:lpstr>
      <vt:lpstr>Pick the commits to your feature branch</vt:lpstr>
      <vt:lpstr>Switch to main, reset, and force push</vt:lpstr>
      <vt:lpstr>Your Team Members</vt:lpstr>
      <vt:lpstr>Scenario #4 – Secrets in history</vt:lpstr>
      <vt:lpstr>Find the first `bad` commit, then rewrite history</vt:lpstr>
      <vt:lpstr>Demo: Find the place where a bug or a secret exists and rewrite from there</vt:lpstr>
      <vt:lpstr>Review Commit History</vt:lpstr>
      <vt:lpstr>Find the first bad commit</vt:lpstr>
      <vt:lpstr>Review the file to validate if it is good or bad</vt:lpstr>
      <vt:lpstr>Mark commit as good, review next commit.  Mark as bad. Repeat until finished</vt:lpstr>
      <vt:lpstr>Bisect identifies the first bad commit</vt:lpstr>
      <vt:lpstr>Review the log with a search</vt:lpstr>
      <vt:lpstr>Create a backup and reset local main to  the first bad commit</vt:lpstr>
      <vt:lpstr>Fix the bad file and amend the commit</vt:lpstr>
      <vt:lpstr>Cherry-pick the rest of the commits</vt:lpstr>
      <vt:lpstr>Resolve the conflict and complete the cherry-pick operation</vt:lpstr>
      <vt:lpstr>Force your changes  onto remote main</vt:lpstr>
      <vt:lpstr>Summary</vt:lpstr>
      <vt:lpstr>Questions?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Orchestrate and Build Serverless Solutions Using Logic Apps</dc:title>
  <dc:creator>Brian Gorman</dc:creator>
  <cp:lastModifiedBy>Brian Gorman</cp:lastModifiedBy>
  <cp:revision>312</cp:revision>
  <dcterms:created xsi:type="dcterms:W3CDTF">2021-01-29T02:17:01Z</dcterms:created>
  <dcterms:modified xsi:type="dcterms:W3CDTF">2023-04-06T17:02:25Z</dcterms:modified>
</cp:coreProperties>
</file>